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69" r:id="rId3"/>
    <p:sldId id="257" r:id="rId4"/>
    <p:sldId id="290" r:id="rId5"/>
    <p:sldId id="268" r:id="rId6"/>
    <p:sldId id="291" r:id="rId7"/>
    <p:sldId id="273" r:id="rId8"/>
    <p:sldId id="260" r:id="rId9"/>
    <p:sldId id="282" r:id="rId10"/>
    <p:sldId id="262" r:id="rId11"/>
    <p:sldId id="292" r:id="rId12"/>
    <p:sldId id="280" r:id="rId13"/>
    <p:sldId id="264" r:id="rId14"/>
    <p:sldId id="279" r:id="rId15"/>
    <p:sldId id="263" r:id="rId16"/>
    <p:sldId id="272" r:id="rId17"/>
    <p:sldId id="285" r:id="rId18"/>
    <p:sldId id="276" r:id="rId19"/>
    <p:sldId id="267" r:id="rId20"/>
    <p:sldId id="286" r:id="rId21"/>
    <p:sldId id="26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0" autoAdjust="0"/>
    <p:restoredTop sz="94931" autoAdjust="0"/>
  </p:normalViewPr>
  <p:slideViewPr>
    <p:cSldViewPr>
      <p:cViewPr>
        <p:scale>
          <a:sx n="60" d="100"/>
          <a:sy n="60" d="100"/>
        </p:scale>
        <p:origin x="-15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%20PC\Desktop\Plantilla%20de%20Gr&#225;fic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19244378495604"/>
          <c:y val="3.6500672967548678E-2"/>
          <c:w val="0.36129759665275762"/>
          <c:h val="0.6173703048602551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EEDE0C"/>
              </a:solidFill>
            </c:spPr>
          </c:dPt>
          <c:dPt>
            <c:idx val="8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'[Plantilla de Gráfico.xlsx]Hoja6'!$D$1:$D$9</c:f>
              <c:strCache>
                <c:ptCount val="9"/>
                <c:pt idx="0">
                  <c:v> Wind 21,1</c:v>
                </c:pt>
                <c:pt idx="1">
                  <c:v>Nuclear 21</c:v>
                </c:pt>
                <c:pt idx="2">
                  <c:v>Coal 14,6</c:v>
                </c:pt>
                <c:pt idx="3">
                  <c:v>Hydro 14,4</c:v>
                </c:pt>
                <c:pt idx="4">
                  <c:v>Cogen 12,4</c:v>
                </c:pt>
                <c:pt idx="5">
                  <c:v>Comb. Cycle 9,6</c:v>
                </c:pt>
                <c:pt idx="6">
                  <c:v>PV 3,1</c:v>
                </c:pt>
                <c:pt idx="7">
                  <c:v>Thermal ren. 2</c:v>
                </c:pt>
                <c:pt idx="8">
                  <c:v>CSP 1,8</c:v>
                </c:pt>
              </c:strCache>
            </c:strRef>
          </c:cat>
          <c:val>
            <c:numRef>
              <c:f>'[Plantilla de Gráfico.xlsx]Hoja6'!$C$1:$C$9</c:f>
              <c:numCache>
                <c:formatCode>General</c:formatCode>
                <c:ptCount val="9"/>
                <c:pt idx="0">
                  <c:v>21.1</c:v>
                </c:pt>
                <c:pt idx="1">
                  <c:v>21</c:v>
                </c:pt>
                <c:pt idx="2">
                  <c:v>14.6</c:v>
                </c:pt>
                <c:pt idx="3">
                  <c:v>14.4</c:v>
                </c:pt>
                <c:pt idx="4">
                  <c:v>12.4</c:v>
                </c:pt>
                <c:pt idx="5">
                  <c:v>9.6</c:v>
                </c:pt>
                <c:pt idx="6">
                  <c:v>3.1</c:v>
                </c:pt>
                <c:pt idx="7">
                  <c:v>2</c:v>
                </c:pt>
                <c:pt idx="8">
                  <c:v>1.8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3840769903762"/>
          <c:y val="2.8252405949256341E-2"/>
          <c:w val="0.88576159230096241"/>
          <c:h val="0.8789158646835811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Hoja1!$E$1:$E$9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Hoja1!$D$1:$D$9</c:f>
              <c:numCache>
                <c:formatCode>General</c:formatCode>
                <c:ptCount val="9"/>
                <c:pt idx="0">
                  <c:v>2440</c:v>
                </c:pt>
                <c:pt idx="1">
                  <c:v>2771</c:v>
                </c:pt>
                <c:pt idx="2">
                  <c:v>3962</c:v>
                </c:pt>
                <c:pt idx="3">
                  <c:v>6429</c:v>
                </c:pt>
                <c:pt idx="4">
                  <c:v>7066</c:v>
                </c:pt>
                <c:pt idx="5">
                  <c:v>6984</c:v>
                </c:pt>
                <c:pt idx="6">
                  <c:v>8585</c:v>
                </c:pt>
                <c:pt idx="7">
                  <c:v>9200</c:v>
                </c:pt>
                <c:pt idx="8">
                  <c:v>7013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04832"/>
        <c:axId val="79706368"/>
      </c:barChart>
      <c:catAx>
        <c:axId val="7970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706368"/>
        <c:crosses val="autoZero"/>
        <c:auto val="1"/>
        <c:lblAlgn val="ctr"/>
        <c:lblOffset val="100"/>
        <c:noMultiLvlLbl val="0"/>
      </c:catAx>
      <c:valAx>
        <c:axId val="7970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704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7698889333749"/>
          <c:y val="0"/>
          <c:w val="0.73857170396073368"/>
          <c:h val="0.92007311732920871"/>
        </c:manualLayout>
      </c:layout>
      <c:barChart>
        <c:barDir val="bar"/>
        <c:grouping val="clustered"/>
        <c:varyColors val="0"/>
        <c:ser>
          <c:idx val="0"/>
          <c:order val="0"/>
          <c:tx>
            <c:v>Estado Actual</c:v>
          </c:tx>
          <c:invertIfNegative val="0"/>
          <c:cat>
            <c:strRef>
              <c:f>Hoja2!$C$2:$C$12</c:f>
              <c:strCache>
                <c:ptCount val="11"/>
                <c:pt idx="0">
                  <c:v>Reino Unido</c:v>
                </c:pt>
                <c:pt idx="1">
                  <c:v>Holanda</c:v>
                </c:pt>
                <c:pt idx="2">
                  <c:v>Polonia</c:v>
                </c:pt>
                <c:pt idx="3">
                  <c:v>Alemania</c:v>
                </c:pt>
                <c:pt idx="4">
                  <c:v>Francia</c:v>
                </c:pt>
                <c:pt idx="5">
                  <c:v>Italia</c:v>
                </c:pt>
                <c:pt idx="6">
                  <c:v>Grecia</c:v>
                </c:pt>
                <c:pt idx="7">
                  <c:v>UE - 28</c:v>
                </c:pt>
                <c:pt idx="8">
                  <c:v>España </c:v>
                </c:pt>
                <c:pt idx="9">
                  <c:v>Dinamarca</c:v>
                </c:pt>
                <c:pt idx="10">
                  <c:v>Austria</c:v>
                </c:pt>
              </c:strCache>
            </c:strRef>
          </c:cat>
          <c:val>
            <c:numRef>
              <c:f>Hoja2!$D$2:$D$12</c:f>
              <c:numCache>
                <c:formatCode>0.0</c:formatCode>
                <c:ptCount val="11"/>
                <c:pt idx="0">
                  <c:v>4.2</c:v>
                </c:pt>
                <c:pt idx="1">
                  <c:v>4.5</c:v>
                </c:pt>
                <c:pt idx="2">
                  <c:v>11</c:v>
                </c:pt>
                <c:pt idx="3">
                  <c:v>12.4</c:v>
                </c:pt>
                <c:pt idx="4">
                  <c:v>13.4</c:v>
                </c:pt>
                <c:pt idx="5">
                  <c:v>13.5</c:v>
                </c:pt>
                <c:pt idx="6">
                  <c:v>13.8</c:v>
                </c:pt>
                <c:pt idx="7">
                  <c:v>14.1</c:v>
                </c:pt>
                <c:pt idx="8">
                  <c:v>14.3</c:v>
                </c:pt>
                <c:pt idx="9">
                  <c:v>26</c:v>
                </c:pt>
                <c:pt idx="10">
                  <c:v>32.1</c:v>
                </c:pt>
              </c:numCache>
            </c:numRef>
          </c:val>
        </c:ser>
        <c:ser>
          <c:idx val="1"/>
          <c:order val="1"/>
          <c:tx>
            <c:v>Objetivo 2020</c:v>
          </c:tx>
          <c:invertIfNegative val="0"/>
          <c:cat>
            <c:strRef>
              <c:f>Hoja2!$C$2:$C$12</c:f>
              <c:strCache>
                <c:ptCount val="11"/>
                <c:pt idx="0">
                  <c:v>Reino Unido</c:v>
                </c:pt>
                <c:pt idx="1">
                  <c:v>Holanda</c:v>
                </c:pt>
                <c:pt idx="2">
                  <c:v>Polonia</c:v>
                </c:pt>
                <c:pt idx="3">
                  <c:v>Alemania</c:v>
                </c:pt>
                <c:pt idx="4">
                  <c:v>Francia</c:v>
                </c:pt>
                <c:pt idx="5">
                  <c:v>Italia</c:v>
                </c:pt>
                <c:pt idx="6">
                  <c:v>Grecia</c:v>
                </c:pt>
                <c:pt idx="7">
                  <c:v>UE - 28</c:v>
                </c:pt>
                <c:pt idx="8">
                  <c:v>España </c:v>
                </c:pt>
                <c:pt idx="9">
                  <c:v>Dinamarca</c:v>
                </c:pt>
                <c:pt idx="10">
                  <c:v>Austria</c:v>
                </c:pt>
              </c:strCache>
            </c:strRef>
          </c:cat>
          <c:val>
            <c:numRef>
              <c:f>Hoja2!$E$2:$E$12</c:f>
              <c:numCache>
                <c:formatCode>General</c:formatCode>
                <c:ptCount val="11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18</c:v>
                </c:pt>
                <c:pt idx="4">
                  <c:v>23</c:v>
                </c:pt>
                <c:pt idx="5">
                  <c:v>17</c:v>
                </c:pt>
                <c:pt idx="6">
                  <c:v>18</c:v>
                </c:pt>
                <c:pt idx="7">
                  <c:v>20</c:v>
                </c:pt>
                <c:pt idx="8">
                  <c:v>20</c:v>
                </c:pt>
                <c:pt idx="9">
                  <c:v>30</c:v>
                </c:pt>
                <c:pt idx="10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03712"/>
        <c:axId val="82817792"/>
      </c:barChart>
      <c:catAx>
        <c:axId val="82803712"/>
        <c:scaling>
          <c:orientation val="minMax"/>
        </c:scaling>
        <c:delete val="0"/>
        <c:axPos val="l"/>
        <c:majorTickMark val="none"/>
        <c:minorTickMark val="none"/>
        <c:tickLblPos val="nextTo"/>
        <c:crossAx val="82817792"/>
        <c:crosses val="autoZero"/>
        <c:auto val="1"/>
        <c:lblAlgn val="ctr"/>
        <c:lblOffset val="100"/>
        <c:noMultiLvlLbl val="0"/>
      </c:catAx>
      <c:valAx>
        <c:axId val="82817792"/>
        <c:scaling>
          <c:orientation val="minMax"/>
        </c:scaling>
        <c:delete val="0"/>
        <c:axPos val="b"/>
        <c:majorGridlines/>
        <c:numFmt formatCode="0" sourceLinked="0"/>
        <c:majorTickMark val="none"/>
        <c:minorTickMark val="none"/>
        <c:tickLblPos val="nextTo"/>
        <c:crossAx val="8280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37151711968207"/>
          <c:y val="0.27246468422955622"/>
          <c:w val="0.14162848288031793"/>
          <c:h val="0.283670504991663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0.03295</cdr:x>
      <cdr:y>0.66746</cdr:y>
    </cdr:from>
    <cdr:to>
      <cdr:x>0.97407</cdr:x>
      <cdr:y>0.91776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02527" y="3456384"/>
          <a:ext cx="8640960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600" dirty="0"/>
        </a:p>
      </cdr:txBody>
    </cdr:sp>
  </cdr:relSizeAnchor>
  <cdr:relSizeAnchor xmlns:cdr="http://schemas.openxmlformats.org/drawingml/2006/chartDrawing">
    <cdr:from>
      <cdr:x>0.07058</cdr:x>
      <cdr:y>0.82342</cdr:y>
    </cdr:from>
    <cdr:to>
      <cdr:x>0.95681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48072" y="4263978"/>
          <a:ext cx="813690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0.0721</cdr:x>
      <cdr:y>0.6708</cdr:y>
    </cdr:from>
    <cdr:to>
      <cdr:x>0.95833</cdr:x>
      <cdr:y>0.93457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672385" y="4009127"/>
          <a:ext cx="8265220" cy="1576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es-ES" sz="1600" dirty="0" smtClean="0"/>
            <a:t>-Observe : a) </a:t>
          </a:r>
          <a:r>
            <a:rPr lang="es-ES" sz="1600" dirty="0"/>
            <a:t>A</a:t>
          </a:r>
          <a:r>
            <a:rPr lang="es-ES" sz="1600" dirty="0" smtClean="0"/>
            <a:t>t </a:t>
          </a:r>
          <a:r>
            <a:rPr lang="es-ES" sz="1600" dirty="0" err="1" smtClean="0"/>
            <a:t>present</a:t>
          </a:r>
          <a:r>
            <a:rPr lang="es-ES" sz="1600" dirty="0" smtClean="0"/>
            <a:t>, </a:t>
          </a:r>
          <a:r>
            <a:rPr lang="es-ES" sz="1600" dirty="0" err="1" smtClean="0"/>
            <a:t>wind</a:t>
          </a:r>
          <a:r>
            <a:rPr lang="es-ES" sz="1600" dirty="0" smtClean="0"/>
            <a:t> </a:t>
          </a:r>
          <a:r>
            <a:rPr lang="es-ES" sz="1600" dirty="0" err="1" smtClean="0"/>
            <a:t>is</a:t>
          </a:r>
          <a:r>
            <a:rPr lang="es-ES" sz="1600" dirty="0" smtClean="0"/>
            <a:t> </a:t>
          </a:r>
          <a:r>
            <a:rPr lang="es-ES" sz="1600" dirty="0" err="1" smtClean="0"/>
            <a:t>the</a:t>
          </a:r>
          <a:r>
            <a:rPr lang="es-ES" sz="1600" dirty="0" smtClean="0"/>
            <a:t> </a:t>
          </a:r>
          <a:r>
            <a:rPr lang="es-ES" sz="1600" dirty="0" err="1" smtClean="0"/>
            <a:t>first</a:t>
          </a:r>
          <a:r>
            <a:rPr lang="es-ES" sz="1600" dirty="0" smtClean="0"/>
            <a:t> </a:t>
          </a:r>
          <a:r>
            <a:rPr lang="es-ES" sz="1600" dirty="0" err="1" smtClean="0"/>
            <a:t>source</a:t>
          </a:r>
          <a:r>
            <a:rPr lang="es-ES" sz="1600" dirty="0" smtClean="0"/>
            <a:t> of </a:t>
          </a:r>
          <a:r>
            <a:rPr lang="es-ES" sz="1600" dirty="0" err="1" smtClean="0"/>
            <a:t>electricity</a:t>
          </a:r>
          <a:r>
            <a:rPr lang="es-ES" sz="1600" dirty="0" smtClean="0"/>
            <a:t> in </a:t>
          </a:r>
          <a:r>
            <a:rPr lang="es-ES" sz="1600" dirty="0" err="1" smtClean="0"/>
            <a:t>Spain</a:t>
          </a:r>
          <a:r>
            <a:rPr lang="es-ES" sz="1600" dirty="0" smtClean="0"/>
            <a:t> </a:t>
          </a:r>
          <a:r>
            <a:rPr lang="es-ES" sz="1600" dirty="0" err="1" smtClean="0"/>
            <a:t>with</a:t>
          </a:r>
          <a:r>
            <a:rPr lang="es-ES" sz="1600" dirty="0" smtClean="0"/>
            <a:t>  21%, and solar </a:t>
          </a:r>
        </a:p>
        <a:p xmlns:a="http://schemas.openxmlformats.org/drawingml/2006/main">
          <a:pPr algn="l"/>
          <a:r>
            <a:rPr lang="es-ES" sz="1600" dirty="0" smtClean="0"/>
            <a:t>(PV+CSP) </a:t>
          </a:r>
          <a:r>
            <a:rPr lang="es-ES" sz="1600" dirty="0" err="1" smtClean="0"/>
            <a:t>represents</a:t>
          </a:r>
          <a:r>
            <a:rPr lang="es-ES" sz="1600" dirty="0" smtClean="0"/>
            <a:t> </a:t>
          </a:r>
          <a:r>
            <a:rPr lang="es-ES" sz="1600" dirty="0" err="1" smtClean="0"/>
            <a:t>only</a:t>
          </a:r>
          <a:r>
            <a:rPr lang="es-ES" sz="1600" dirty="0" smtClean="0"/>
            <a:t> 5%.  b) </a:t>
          </a:r>
          <a:r>
            <a:rPr lang="es-ES" sz="1600" dirty="0" err="1" smtClean="0"/>
            <a:t>The</a:t>
          </a:r>
          <a:r>
            <a:rPr lang="es-ES" sz="1600" dirty="0" smtClean="0"/>
            <a:t> </a:t>
          </a:r>
          <a:r>
            <a:rPr lang="es-ES" sz="1600" dirty="0" err="1" smtClean="0"/>
            <a:t>electricity</a:t>
          </a:r>
          <a:r>
            <a:rPr lang="es-ES" sz="1600" dirty="0" smtClean="0"/>
            <a:t> mix </a:t>
          </a:r>
          <a:r>
            <a:rPr lang="es-ES" sz="1600" dirty="0" err="1" smtClean="0"/>
            <a:t>is</a:t>
          </a:r>
          <a:r>
            <a:rPr lang="es-ES" sz="1600" dirty="0" smtClean="0"/>
            <a:t> </a:t>
          </a:r>
          <a:r>
            <a:rPr lang="es-ES" sz="1600" dirty="0" err="1" smtClean="0"/>
            <a:t>very</a:t>
          </a:r>
          <a:r>
            <a:rPr lang="es-ES" sz="1600" dirty="0" smtClean="0"/>
            <a:t> </a:t>
          </a:r>
          <a:r>
            <a:rPr lang="es-ES" sz="1600" dirty="0" err="1" smtClean="0"/>
            <a:t>low</a:t>
          </a:r>
          <a:r>
            <a:rPr lang="es-ES" sz="1600" dirty="0" smtClean="0"/>
            <a:t> in CO2 </a:t>
          </a:r>
          <a:r>
            <a:rPr lang="es-ES" sz="1600" dirty="0" err="1" smtClean="0"/>
            <a:t>emissions</a:t>
          </a:r>
          <a:endParaRPr lang="es-E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55569-D762-4309-B0D9-670F9821DB5A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A8C4-FBE3-4081-B237-2CFBCFAC8D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04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1A8C4-FBE3-4081-B237-2CFBCFAC8D8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14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C1E43-67CD-4604-8952-B8EAC5A99DA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96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1A8C4-FBE3-4081-B237-2CFBCFAC8D8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23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1A8C4-FBE3-4081-B237-2CFBCFAC8D8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34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6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1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18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60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3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33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17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05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29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35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3B64-ECEB-418B-BDA1-6434D844D34E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FEC5-6482-495A-A79A-40A9C16F0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61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es-E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Spanish</a:t>
            </a:r>
            <a:r>
              <a:rPr lang="es-E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es-E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renewables</a:t>
            </a:r>
            <a:r>
              <a:rPr lang="es-E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E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endParaRPr lang="es-E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4149080"/>
          </a:xfrm>
        </p:spPr>
        <p:txBody>
          <a:bodyPr>
            <a:normAutofit/>
          </a:bodyPr>
          <a:lstStyle/>
          <a:p>
            <a:pPr algn="l"/>
            <a:endParaRPr lang="es-ES" sz="2000" dirty="0" smtClean="0">
              <a:solidFill>
                <a:srgbClr val="002060"/>
              </a:solidFill>
            </a:endParaRPr>
          </a:p>
          <a:p>
            <a:pPr algn="l"/>
            <a:r>
              <a:rPr lang="es-ES" sz="1800" i="1" dirty="0" smtClean="0">
                <a:solidFill>
                  <a:srgbClr val="002060"/>
                </a:solidFill>
              </a:rPr>
              <a:t>José M. Martínez-</a:t>
            </a:r>
            <a:r>
              <a:rPr lang="es-ES" sz="1800" i="1" dirty="0" err="1" smtClean="0">
                <a:solidFill>
                  <a:srgbClr val="002060"/>
                </a:solidFill>
              </a:rPr>
              <a:t>Duart</a:t>
            </a:r>
            <a:r>
              <a:rPr lang="es-ES" sz="1800" i="1" dirty="0">
                <a:solidFill>
                  <a:srgbClr val="002060"/>
                </a:solidFill>
              </a:rPr>
              <a:t>,</a:t>
            </a:r>
            <a:r>
              <a:rPr lang="es-ES" sz="1800" i="1" dirty="0" smtClean="0">
                <a:solidFill>
                  <a:srgbClr val="002060"/>
                </a:solidFill>
              </a:rPr>
              <a:t> Univ. Autónoma Madrid</a:t>
            </a:r>
          </a:p>
          <a:p>
            <a:pPr algn="l"/>
            <a:r>
              <a:rPr lang="es-ES" sz="1800" i="1" dirty="0" smtClean="0">
                <a:solidFill>
                  <a:srgbClr val="002060"/>
                </a:solidFill>
              </a:rPr>
              <a:t>Jorge Hernández-Moro, Univ. Autónoma Madrid</a:t>
            </a:r>
          </a:p>
          <a:p>
            <a:pPr algn="l"/>
            <a:r>
              <a:rPr lang="es-ES" sz="1800" i="1" dirty="0" smtClean="0">
                <a:solidFill>
                  <a:srgbClr val="002060"/>
                </a:solidFill>
              </a:rPr>
              <a:t>Silvia Serrano, </a:t>
            </a:r>
            <a:r>
              <a:rPr lang="es-ES" sz="1800" i="1" dirty="0" err="1" smtClean="0">
                <a:solidFill>
                  <a:srgbClr val="002060"/>
                </a:solidFill>
              </a:rPr>
              <a:t>Polytechnic</a:t>
            </a:r>
            <a:r>
              <a:rPr lang="es-ES" sz="1800" i="1" dirty="0" smtClean="0">
                <a:solidFill>
                  <a:srgbClr val="002060"/>
                </a:solidFill>
              </a:rPr>
              <a:t> Univ. Madrid</a:t>
            </a:r>
          </a:p>
          <a:p>
            <a:pPr algn="l"/>
            <a:r>
              <a:rPr lang="es-ES" sz="1800" i="1" dirty="0" smtClean="0">
                <a:solidFill>
                  <a:srgbClr val="002060"/>
                </a:solidFill>
              </a:rPr>
              <a:t>Roberto Gómez-Calvet, </a:t>
            </a:r>
            <a:r>
              <a:rPr lang="es-ES" sz="1800" i="1" dirty="0" err="1" smtClean="0">
                <a:solidFill>
                  <a:srgbClr val="002060"/>
                </a:solidFill>
              </a:rPr>
              <a:t>European</a:t>
            </a:r>
            <a:r>
              <a:rPr lang="es-ES" sz="1800" i="1" dirty="0" smtClean="0">
                <a:solidFill>
                  <a:srgbClr val="002060"/>
                </a:solidFill>
              </a:rPr>
              <a:t> Univ. Valencia</a:t>
            </a:r>
          </a:p>
          <a:p>
            <a:pPr algn="l"/>
            <a:endParaRPr lang="es-ES" sz="2000" dirty="0">
              <a:solidFill>
                <a:srgbClr val="002060"/>
              </a:solidFill>
            </a:endParaRPr>
          </a:p>
          <a:p>
            <a:pPr algn="l"/>
            <a:r>
              <a:rPr lang="es-ES" sz="2000" dirty="0" smtClean="0">
                <a:solidFill>
                  <a:srgbClr val="C00000"/>
                </a:solidFill>
              </a:rPr>
              <a:t>Meeting </a:t>
            </a:r>
            <a:r>
              <a:rPr lang="es-ES" sz="2000" dirty="0" err="1" smtClean="0">
                <a:solidFill>
                  <a:srgbClr val="C00000"/>
                </a:solidFill>
              </a:rPr>
              <a:t>Energy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Group</a:t>
            </a:r>
            <a:r>
              <a:rPr lang="es-ES" sz="2000" dirty="0" smtClean="0">
                <a:solidFill>
                  <a:srgbClr val="C00000"/>
                </a:solidFill>
              </a:rPr>
              <a:t>, </a:t>
            </a:r>
            <a:r>
              <a:rPr lang="es-ES" sz="2000" dirty="0" err="1" smtClean="0">
                <a:solidFill>
                  <a:srgbClr val="C00000"/>
                </a:solidFill>
              </a:rPr>
              <a:t>European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Physical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Society</a:t>
            </a:r>
            <a:endParaRPr lang="es-ES" sz="2000" dirty="0" smtClean="0">
              <a:solidFill>
                <a:srgbClr val="C00000"/>
              </a:solidFill>
            </a:endParaRPr>
          </a:p>
          <a:p>
            <a:pPr algn="l"/>
            <a:r>
              <a:rPr lang="es-ES" sz="2000" dirty="0" err="1" smtClean="0">
                <a:solidFill>
                  <a:srgbClr val="C00000"/>
                </a:solidFill>
              </a:rPr>
              <a:t>Lisbon</a:t>
            </a:r>
            <a:r>
              <a:rPr lang="es-ES" sz="2000" dirty="0" smtClean="0">
                <a:solidFill>
                  <a:srgbClr val="C00000"/>
                </a:solidFill>
              </a:rPr>
              <a:t>, </a:t>
            </a:r>
            <a:r>
              <a:rPr lang="es-ES" sz="2000" dirty="0" err="1" smtClean="0">
                <a:solidFill>
                  <a:srgbClr val="C00000"/>
                </a:solidFill>
              </a:rPr>
              <a:t>November</a:t>
            </a:r>
            <a:r>
              <a:rPr lang="es-ES" sz="2000" dirty="0" smtClean="0">
                <a:solidFill>
                  <a:srgbClr val="C00000"/>
                </a:solidFill>
              </a:rPr>
              <a:t> 13-14, 2014</a:t>
            </a:r>
            <a:endParaRPr lang="es-ES" sz="2000" dirty="0">
              <a:solidFill>
                <a:srgbClr val="C00000"/>
              </a:solidFill>
            </a:endParaRPr>
          </a:p>
        </p:txBody>
      </p:sp>
      <p:cxnSp>
        <p:nvCxnSpPr>
          <p:cNvPr id="4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0070C0"/>
                </a:solidFill>
              </a:rPr>
              <a:t>Evolution</a:t>
            </a:r>
            <a:r>
              <a:rPr lang="es-ES" sz="2800" b="1" dirty="0" smtClean="0">
                <a:solidFill>
                  <a:srgbClr val="0070C0"/>
                </a:solidFill>
              </a:rPr>
              <a:t> of </a:t>
            </a:r>
            <a:r>
              <a:rPr lang="es-ES" sz="2800" b="1" dirty="0" err="1" smtClean="0">
                <a:solidFill>
                  <a:srgbClr val="0070C0"/>
                </a:solidFill>
              </a:rPr>
              <a:t>bonuses</a:t>
            </a:r>
            <a:r>
              <a:rPr lang="es-ES" sz="2800" b="1" dirty="0" smtClean="0">
                <a:solidFill>
                  <a:srgbClr val="0070C0"/>
                </a:solidFill>
              </a:rPr>
              <a:t> to </a:t>
            </a:r>
            <a:r>
              <a:rPr lang="es-ES" sz="2800" b="1" dirty="0" err="1" smtClean="0">
                <a:solidFill>
                  <a:srgbClr val="0070C0"/>
                </a:solidFill>
              </a:rPr>
              <a:t>renewables</a:t>
            </a:r>
            <a:r>
              <a:rPr lang="es-ES" sz="2800" b="1" dirty="0" smtClean="0">
                <a:solidFill>
                  <a:srgbClr val="0070C0"/>
                </a:solidFill>
              </a:rPr>
              <a:t> in </a:t>
            </a:r>
            <a:r>
              <a:rPr lang="es-ES" sz="2800" b="1" dirty="0" err="1" smtClean="0">
                <a:solidFill>
                  <a:srgbClr val="0070C0"/>
                </a:solidFill>
              </a:rPr>
              <a:t>Spain</a:t>
            </a:r>
            <a:r>
              <a:rPr lang="es-ES" sz="2800" b="1" dirty="0" smtClean="0">
                <a:solidFill>
                  <a:srgbClr val="0070C0"/>
                </a:solidFill>
              </a:rPr>
              <a:t> (2006-2014*)</a:t>
            </a:r>
            <a:endParaRPr lang="es-E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06214"/>
              </p:ext>
            </p:extLst>
          </p:nvPr>
        </p:nvGraphicFramePr>
        <p:xfrm>
          <a:off x="1832358" y="1624728"/>
          <a:ext cx="5403937" cy="367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040412" y="1170685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In </a:t>
            </a:r>
            <a:r>
              <a:rPr lang="es-ES" sz="2400" b="1" dirty="0" err="1" smtClean="0">
                <a:solidFill>
                  <a:srgbClr val="C00000"/>
                </a:solidFill>
              </a:rPr>
              <a:t>million</a:t>
            </a:r>
            <a:r>
              <a:rPr lang="es-ES" sz="2400" b="1" dirty="0" smtClean="0">
                <a:solidFill>
                  <a:srgbClr val="C00000"/>
                </a:solidFill>
              </a:rPr>
              <a:t> €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flipH="1">
            <a:off x="835771" y="546269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amount</a:t>
            </a:r>
            <a:r>
              <a:rPr lang="es-ES" dirty="0" smtClean="0"/>
              <a:t> of 7000 M€ </a:t>
            </a:r>
            <a:r>
              <a:rPr lang="es-ES" dirty="0" err="1" smtClean="0"/>
              <a:t>estimated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2014 </a:t>
            </a:r>
            <a:r>
              <a:rPr lang="es-ES" dirty="0" err="1" smtClean="0"/>
              <a:t>corresponds</a:t>
            </a:r>
            <a:r>
              <a:rPr lang="es-ES" dirty="0" smtClean="0"/>
              <a:t> to a </a:t>
            </a:r>
            <a:r>
              <a:rPr lang="es-ES" dirty="0" err="1" smtClean="0"/>
              <a:t>reduction</a:t>
            </a:r>
            <a:r>
              <a:rPr lang="es-ES" dirty="0" smtClean="0"/>
              <a:t> of </a:t>
            </a:r>
            <a:r>
              <a:rPr lang="es-ES" dirty="0" err="1" smtClean="0"/>
              <a:t>about</a:t>
            </a:r>
            <a:r>
              <a:rPr lang="es-ES" dirty="0" smtClean="0"/>
              <a:t> 2000 M€: 34% in </a:t>
            </a:r>
            <a:r>
              <a:rPr lang="es-ES" dirty="0" err="1" smtClean="0"/>
              <a:t>wind</a:t>
            </a:r>
            <a:r>
              <a:rPr lang="es-ES" dirty="0" smtClean="0"/>
              <a:t>, 13% in solar (PV and CSP), and </a:t>
            </a:r>
            <a:r>
              <a:rPr lang="es-ES" dirty="0" err="1" smtClean="0"/>
              <a:t>other</a:t>
            </a:r>
            <a:r>
              <a:rPr lang="es-ES" dirty="0" smtClean="0"/>
              <a:t> “</a:t>
            </a:r>
            <a:r>
              <a:rPr lang="es-ES" dirty="0" err="1" smtClean="0"/>
              <a:t>renewables</a:t>
            </a:r>
            <a:r>
              <a:rPr lang="es-ES" dirty="0" smtClean="0"/>
              <a:t>” </a:t>
            </a:r>
            <a:endParaRPr lang="es-ES" dirty="0"/>
          </a:p>
        </p:txBody>
      </p:sp>
      <p:cxnSp>
        <p:nvCxnSpPr>
          <p:cNvPr id="6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10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46467"/>
            <a:ext cx="7431732" cy="474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17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544" y="692696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rgbClr val="0070C0"/>
                </a:solidFill>
              </a:rPr>
              <a:t>Appeals </a:t>
            </a:r>
            <a:r>
              <a:rPr lang="es-ES" sz="3200" dirty="0" err="1" smtClean="0">
                <a:solidFill>
                  <a:srgbClr val="0070C0"/>
                </a:solidFill>
              </a:rPr>
              <a:t>against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the</a:t>
            </a:r>
            <a:r>
              <a:rPr lang="es-ES" sz="3200" dirty="0" smtClean="0">
                <a:solidFill>
                  <a:srgbClr val="0070C0"/>
                </a:solidFill>
              </a:rPr>
              <a:t> new </a:t>
            </a:r>
            <a:r>
              <a:rPr lang="es-ES" sz="3200" dirty="0" err="1" smtClean="0">
                <a:solidFill>
                  <a:srgbClr val="0070C0"/>
                </a:solidFill>
              </a:rPr>
              <a:t>Spanish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Decree-law</a:t>
            </a:r>
            <a:r>
              <a:rPr lang="es-ES" sz="3200" dirty="0" smtClean="0">
                <a:solidFill>
                  <a:srgbClr val="0070C0"/>
                </a:solidFill>
              </a:rPr>
              <a:t> and </a:t>
            </a:r>
            <a:r>
              <a:rPr lang="es-ES" sz="3200" dirty="0" err="1" smtClean="0">
                <a:solidFill>
                  <a:srgbClr val="0070C0"/>
                </a:solidFill>
              </a:rPr>
              <a:t>international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requests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for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commercial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arbitration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208912" cy="331236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s-ES" sz="4200" dirty="0" smtClean="0">
                <a:solidFill>
                  <a:srgbClr val="002060"/>
                </a:solidFill>
              </a:rPr>
              <a:t>- 350 </a:t>
            </a:r>
            <a:r>
              <a:rPr lang="es-ES" sz="4200" dirty="0" err="1" smtClean="0">
                <a:solidFill>
                  <a:srgbClr val="002060"/>
                </a:solidFill>
              </a:rPr>
              <a:t>requests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presented</a:t>
            </a:r>
            <a:r>
              <a:rPr lang="es-ES" sz="4200" dirty="0" smtClean="0">
                <a:solidFill>
                  <a:srgbClr val="002060"/>
                </a:solidFill>
              </a:rPr>
              <a:t> to </a:t>
            </a:r>
            <a:r>
              <a:rPr lang="es-ES" sz="4200" dirty="0" err="1" smtClean="0">
                <a:solidFill>
                  <a:srgbClr val="002060"/>
                </a:solidFill>
              </a:rPr>
              <a:t>the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Spanish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Supreme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Court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against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the</a:t>
            </a:r>
            <a:r>
              <a:rPr lang="es-ES" sz="4200" dirty="0" smtClean="0">
                <a:solidFill>
                  <a:srgbClr val="002060"/>
                </a:solidFill>
              </a:rPr>
              <a:t> new </a:t>
            </a:r>
            <a:r>
              <a:rPr lang="es-ES" sz="4200" dirty="0" err="1" smtClean="0">
                <a:solidFill>
                  <a:srgbClr val="002060"/>
                </a:solidFill>
              </a:rPr>
              <a:t>Decree-law</a:t>
            </a:r>
            <a:r>
              <a:rPr lang="es-ES" sz="4200" dirty="0" smtClean="0">
                <a:solidFill>
                  <a:srgbClr val="002060"/>
                </a:solidFill>
              </a:rPr>
              <a:t> (2014) </a:t>
            </a:r>
            <a:r>
              <a:rPr lang="es-ES" sz="4200" dirty="0" err="1" smtClean="0">
                <a:solidFill>
                  <a:srgbClr val="002060"/>
                </a:solidFill>
              </a:rPr>
              <a:t>regulating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the</a:t>
            </a:r>
            <a:r>
              <a:rPr lang="es-ES" sz="4200" dirty="0" smtClean="0">
                <a:solidFill>
                  <a:srgbClr val="002060"/>
                </a:solidFill>
              </a:rPr>
              <a:t> new subsidies to </a:t>
            </a:r>
            <a:r>
              <a:rPr lang="es-ES" sz="4200" dirty="0" err="1" smtClean="0">
                <a:solidFill>
                  <a:srgbClr val="002060"/>
                </a:solidFill>
              </a:rPr>
              <a:t>renewables</a:t>
            </a:r>
            <a:r>
              <a:rPr lang="es-ES" sz="4200" dirty="0" smtClean="0">
                <a:solidFill>
                  <a:srgbClr val="002060"/>
                </a:solidFill>
              </a:rPr>
              <a:t> (PV, </a:t>
            </a:r>
            <a:r>
              <a:rPr lang="es-ES" sz="4200" dirty="0" err="1" smtClean="0">
                <a:solidFill>
                  <a:srgbClr val="002060"/>
                </a:solidFill>
              </a:rPr>
              <a:t>wind</a:t>
            </a:r>
            <a:r>
              <a:rPr lang="es-ES" sz="4200" dirty="0" smtClean="0">
                <a:solidFill>
                  <a:srgbClr val="002060"/>
                </a:solidFill>
              </a:rPr>
              <a:t>) </a:t>
            </a:r>
            <a:r>
              <a:rPr lang="es-ES" sz="4200" dirty="0" err="1" smtClean="0">
                <a:solidFill>
                  <a:srgbClr val="002060"/>
                </a:solidFill>
              </a:rPr>
              <a:t>which</a:t>
            </a:r>
            <a:r>
              <a:rPr lang="es-ES" sz="4200" dirty="0" smtClean="0">
                <a:solidFill>
                  <a:srgbClr val="002060"/>
                </a:solidFill>
              </a:rPr>
              <a:t> are </a:t>
            </a:r>
            <a:r>
              <a:rPr lang="es-ES" sz="4200" dirty="0" err="1" smtClean="0">
                <a:solidFill>
                  <a:srgbClr val="002060"/>
                </a:solidFill>
              </a:rPr>
              <a:t>about</a:t>
            </a:r>
            <a:r>
              <a:rPr lang="es-ES" sz="4200" dirty="0" smtClean="0">
                <a:solidFill>
                  <a:srgbClr val="002060"/>
                </a:solidFill>
              </a:rPr>
              <a:t> 40% </a:t>
            </a:r>
            <a:r>
              <a:rPr lang="es-ES" sz="4200" dirty="0" err="1" smtClean="0">
                <a:solidFill>
                  <a:srgbClr val="002060"/>
                </a:solidFill>
              </a:rPr>
              <a:t>less</a:t>
            </a:r>
            <a:r>
              <a:rPr lang="es-ES" sz="4200" dirty="0" smtClean="0">
                <a:solidFill>
                  <a:srgbClr val="002060"/>
                </a:solidFill>
              </a:rPr>
              <a:t>. </a:t>
            </a:r>
          </a:p>
          <a:p>
            <a:pPr algn="l"/>
            <a:endParaRPr lang="es-ES" sz="4200" dirty="0" smtClean="0">
              <a:solidFill>
                <a:srgbClr val="002060"/>
              </a:solidFill>
            </a:endParaRPr>
          </a:p>
          <a:p>
            <a:pPr algn="l"/>
            <a:r>
              <a:rPr lang="es-ES" sz="4200" dirty="0" smtClean="0">
                <a:solidFill>
                  <a:srgbClr val="002060"/>
                </a:solidFill>
              </a:rPr>
              <a:t>- </a:t>
            </a:r>
            <a:r>
              <a:rPr lang="es-ES" sz="4200" dirty="0" err="1" smtClean="0">
                <a:solidFill>
                  <a:srgbClr val="002060"/>
                </a:solidFill>
              </a:rPr>
              <a:t>The</a:t>
            </a:r>
            <a:r>
              <a:rPr lang="es-ES" sz="4200" dirty="0" smtClean="0">
                <a:solidFill>
                  <a:srgbClr val="002060"/>
                </a:solidFill>
              </a:rPr>
              <a:t> new </a:t>
            </a:r>
            <a:r>
              <a:rPr lang="es-ES" sz="4200" dirty="0" err="1" smtClean="0">
                <a:solidFill>
                  <a:srgbClr val="002060"/>
                </a:solidFill>
              </a:rPr>
              <a:t>Decree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assigns</a:t>
            </a:r>
            <a:r>
              <a:rPr lang="es-ES" sz="4200" dirty="0" smtClean="0">
                <a:solidFill>
                  <a:srgbClr val="002060"/>
                </a:solidFill>
              </a:rPr>
              <a:t>  a </a:t>
            </a:r>
            <a:r>
              <a:rPr lang="es-ES" sz="4200" dirty="0" err="1" smtClean="0">
                <a:solidFill>
                  <a:srgbClr val="002060"/>
                </a:solidFill>
              </a:rPr>
              <a:t>rentability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for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the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renewable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firms</a:t>
            </a:r>
            <a:r>
              <a:rPr lang="es-ES" sz="4200" dirty="0" smtClean="0">
                <a:solidFill>
                  <a:srgbClr val="002060"/>
                </a:solidFill>
              </a:rPr>
              <a:t> of  7.5%  (in </a:t>
            </a:r>
            <a:r>
              <a:rPr lang="es-ES" sz="4200" dirty="0" err="1" smtClean="0">
                <a:solidFill>
                  <a:srgbClr val="002060"/>
                </a:solidFill>
              </a:rPr>
              <a:t>some</a:t>
            </a:r>
            <a:r>
              <a:rPr lang="es-ES" sz="4200" dirty="0" smtClean="0">
                <a:solidFill>
                  <a:srgbClr val="002060"/>
                </a:solidFill>
              </a:rPr>
              <a:t> cases </a:t>
            </a:r>
            <a:r>
              <a:rPr lang="es-ES" sz="4200" dirty="0" err="1" smtClean="0">
                <a:solidFill>
                  <a:srgbClr val="002060"/>
                </a:solidFill>
              </a:rPr>
              <a:t>about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half</a:t>
            </a:r>
            <a:r>
              <a:rPr lang="es-ES" sz="4200" dirty="0" smtClean="0">
                <a:solidFill>
                  <a:srgbClr val="002060"/>
                </a:solidFill>
              </a:rPr>
              <a:t> of </a:t>
            </a:r>
            <a:r>
              <a:rPr lang="es-ES" sz="4200" dirty="0" err="1" smtClean="0">
                <a:solidFill>
                  <a:srgbClr val="002060"/>
                </a:solidFill>
              </a:rPr>
              <a:t>the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previous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one</a:t>
            </a:r>
            <a:r>
              <a:rPr lang="es-ES" sz="4200" dirty="0" smtClean="0">
                <a:solidFill>
                  <a:srgbClr val="002060"/>
                </a:solidFill>
              </a:rPr>
              <a:t>).</a:t>
            </a:r>
          </a:p>
          <a:p>
            <a:pPr algn="l"/>
            <a:endParaRPr lang="es-ES" sz="4200" dirty="0" smtClean="0">
              <a:solidFill>
                <a:srgbClr val="002060"/>
              </a:solidFill>
            </a:endParaRPr>
          </a:p>
          <a:p>
            <a:pPr algn="l"/>
            <a:r>
              <a:rPr lang="es-ES" sz="4200" dirty="0" smtClean="0">
                <a:solidFill>
                  <a:srgbClr val="002060"/>
                </a:solidFill>
              </a:rPr>
              <a:t>- 7 </a:t>
            </a:r>
            <a:r>
              <a:rPr lang="es-ES" sz="4200" dirty="0" err="1" smtClean="0">
                <a:solidFill>
                  <a:srgbClr val="002060"/>
                </a:solidFill>
              </a:rPr>
              <a:t>requests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for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commercial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arbitration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presented</a:t>
            </a:r>
            <a:r>
              <a:rPr lang="es-ES" sz="4200" dirty="0" smtClean="0">
                <a:solidFill>
                  <a:srgbClr val="002060"/>
                </a:solidFill>
              </a:rPr>
              <a:t> to </a:t>
            </a:r>
            <a:r>
              <a:rPr lang="es-ES" sz="4200" dirty="0" err="1" smtClean="0">
                <a:solidFill>
                  <a:srgbClr val="002060"/>
                </a:solidFill>
              </a:rPr>
              <a:t>the</a:t>
            </a:r>
            <a:r>
              <a:rPr lang="es-ES" sz="4200" dirty="0" smtClean="0">
                <a:solidFill>
                  <a:srgbClr val="002060"/>
                </a:solidFill>
              </a:rPr>
              <a:t> CIADI  (</a:t>
            </a:r>
            <a:r>
              <a:rPr lang="es-ES" sz="4200" dirty="0" err="1" smtClean="0">
                <a:solidFill>
                  <a:srgbClr val="002060"/>
                </a:solidFill>
              </a:rPr>
              <a:t>World´s</a:t>
            </a:r>
            <a:r>
              <a:rPr lang="es-ES" sz="4200" dirty="0" smtClean="0">
                <a:solidFill>
                  <a:srgbClr val="002060"/>
                </a:solidFill>
              </a:rPr>
              <a:t> Bank) </a:t>
            </a:r>
            <a:r>
              <a:rPr lang="es-ES" sz="4200" dirty="0" err="1" smtClean="0">
                <a:solidFill>
                  <a:srgbClr val="002060"/>
                </a:solidFill>
              </a:rPr>
              <a:t>by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>
                <a:solidFill>
                  <a:srgbClr val="002060"/>
                </a:solidFill>
              </a:rPr>
              <a:t>f</a:t>
            </a:r>
            <a:r>
              <a:rPr lang="es-ES" sz="4200" dirty="0" err="1" smtClean="0">
                <a:solidFill>
                  <a:srgbClr val="002060"/>
                </a:solidFill>
              </a:rPr>
              <a:t>unds</a:t>
            </a:r>
            <a:r>
              <a:rPr lang="es-ES" sz="4200" dirty="0" smtClean="0">
                <a:solidFill>
                  <a:srgbClr val="002060"/>
                </a:solidFill>
              </a:rPr>
              <a:t>, </a:t>
            </a:r>
            <a:r>
              <a:rPr lang="es-ES" sz="4200" dirty="0" err="1">
                <a:solidFill>
                  <a:srgbClr val="002060"/>
                </a:solidFill>
              </a:rPr>
              <a:t>e</a:t>
            </a:r>
            <a:r>
              <a:rPr lang="es-ES" sz="4200" dirty="0" err="1" smtClean="0">
                <a:solidFill>
                  <a:srgbClr val="002060"/>
                </a:solidFill>
              </a:rPr>
              <a:t>nterprises</a:t>
            </a:r>
            <a:r>
              <a:rPr lang="es-ES" sz="4200" dirty="0" smtClean="0">
                <a:solidFill>
                  <a:srgbClr val="002060"/>
                </a:solidFill>
              </a:rPr>
              <a:t>, etc. </a:t>
            </a:r>
            <a:r>
              <a:rPr lang="es-ES" sz="4200" dirty="0" err="1" smtClean="0">
                <a:solidFill>
                  <a:srgbClr val="002060"/>
                </a:solidFill>
              </a:rPr>
              <a:t>for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the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violation</a:t>
            </a:r>
            <a:r>
              <a:rPr lang="es-ES" sz="4200" dirty="0" smtClean="0">
                <a:solidFill>
                  <a:srgbClr val="002060"/>
                </a:solidFill>
              </a:rPr>
              <a:t> of </a:t>
            </a:r>
            <a:r>
              <a:rPr lang="es-ES" sz="4200" dirty="0" err="1" smtClean="0">
                <a:solidFill>
                  <a:srgbClr val="002060"/>
                </a:solidFill>
              </a:rPr>
              <a:t>the</a:t>
            </a:r>
            <a:r>
              <a:rPr lang="es-ES" sz="4200" dirty="0">
                <a:solidFill>
                  <a:srgbClr val="002060"/>
                </a:solidFill>
              </a:rPr>
              <a:t> </a:t>
            </a:r>
            <a:r>
              <a:rPr lang="es-ES" sz="4200" dirty="0" smtClean="0">
                <a:solidFill>
                  <a:srgbClr val="002060"/>
                </a:solidFill>
              </a:rPr>
              <a:t>International </a:t>
            </a:r>
            <a:r>
              <a:rPr lang="es-ES" sz="4200" dirty="0" err="1" smtClean="0">
                <a:solidFill>
                  <a:srgbClr val="002060"/>
                </a:solidFill>
              </a:rPr>
              <a:t>Energy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Treaty</a:t>
            </a:r>
            <a:r>
              <a:rPr lang="es-ES" sz="4200" dirty="0">
                <a:solidFill>
                  <a:srgbClr val="002060"/>
                </a:solidFill>
              </a:rPr>
              <a:t>,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signed</a:t>
            </a:r>
            <a:r>
              <a:rPr lang="es-ES" sz="4200" dirty="0" smtClean="0">
                <a:solidFill>
                  <a:srgbClr val="002060"/>
                </a:solidFill>
              </a:rPr>
              <a:t> in </a:t>
            </a:r>
            <a:r>
              <a:rPr lang="es-ES" sz="4200" dirty="0" err="1" smtClean="0">
                <a:solidFill>
                  <a:srgbClr val="002060"/>
                </a:solidFill>
              </a:rPr>
              <a:t>Lisbon</a:t>
            </a:r>
            <a:r>
              <a:rPr lang="es-ES" sz="4200" dirty="0" smtClean="0">
                <a:solidFill>
                  <a:srgbClr val="002060"/>
                </a:solidFill>
              </a:rPr>
              <a:t> 1994 </a:t>
            </a:r>
            <a:r>
              <a:rPr lang="es-ES" sz="4200" dirty="0" err="1" smtClean="0">
                <a:solidFill>
                  <a:srgbClr val="002060"/>
                </a:solidFill>
              </a:rPr>
              <a:t>by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the</a:t>
            </a:r>
            <a:r>
              <a:rPr lang="es-ES" sz="4200" dirty="0" smtClean="0">
                <a:solidFill>
                  <a:srgbClr val="002060"/>
                </a:solidFill>
              </a:rPr>
              <a:t> EU and 52 </a:t>
            </a:r>
            <a:r>
              <a:rPr lang="es-ES" sz="4200" dirty="0" err="1" smtClean="0">
                <a:solidFill>
                  <a:srgbClr val="002060"/>
                </a:solidFill>
              </a:rPr>
              <a:t>additional</a:t>
            </a:r>
            <a:r>
              <a:rPr lang="es-ES" sz="4200" dirty="0" smtClean="0">
                <a:solidFill>
                  <a:srgbClr val="002060"/>
                </a:solidFill>
              </a:rPr>
              <a:t> </a:t>
            </a:r>
            <a:r>
              <a:rPr lang="es-ES" sz="4200" dirty="0" err="1" smtClean="0">
                <a:solidFill>
                  <a:srgbClr val="002060"/>
                </a:solidFill>
              </a:rPr>
              <a:t>countries</a:t>
            </a:r>
            <a:endParaRPr lang="es-ES" sz="4200" dirty="0" smtClean="0">
              <a:solidFill>
                <a:srgbClr val="002060"/>
              </a:solidFill>
            </a:endParaRPr>
          </a:p>
          <a:p>
            <a:pPr algn="l"/>
            <a:endParaRPr lang="es-ES" sz="4200" dirty="0">
              <a:solidFill>
                <a:srgbClr val="002060"/>
              </a:solidFill>
            </a:endParaRPr>
          </a:p>
          <a:p>
            <a:pPr algn="l"/>
            <a:endParaRPr lang="es-ES" sz="4200" dirty="0" smtClean="0">
              <a:solidFill>
                <a:srgbClr val="002060"/>
              </a:solidFill>
            </a:endParaRPr>
          </a:p>
          <a:p>
            <a:pPr algn="l"/>
            <a:endParaRPr lang="es-ES" sz="4200" dirty="0" smtClean="0">
              <a:solidFill>
                <a:srgbClr val="002060"/>
              </a:solidFill>
            </a:endParaRPr>
          </a:p>
          <a:p>
            <a:pPr algn="l"/>
            <a:endParaRPr lang="es-ES" sz="4200" dirty="0" smtClean="0">
              <a:solidFill>
                <a:srgbClr val="002060"/>
              </a:solidFill>
            </a:endParaRPr>
          </a:p>
          <a:p>
            <a:pPr algn="l"/>
            <a:endParaRPr lang="es-ES" sz="4200" dirty="0" smtClean="0">
              <a:solidFill>
                <a:srgbClr val="002060"/>
              </a:solidFill>
            </a:endParaRPr>
          </a:p>
          <a:p>
            <a:pPr algn="l"/>
            <a:endParaRPr lang="es-ES" sz="4200" dirty="0" smtClean="0">
              <a:solidFill>
                <a:srgbClr val="002060"/>
              </a:solidFill>
            </a:endParaRPr>
          </a:p>
          <a:p>
            <a:pPr marL="342900" indent="-342900" algn="l">
              <a:buFontTx/>
              <a:buChar char="-"/>
            </a:pPr>
            <a:endParaRPr lang="es-ES" sz="5000" dirty="0" smtClean="0">
              <a:solidFill>
                <a:srgbClr val="002060"/>
              </a:solidFill>
            </a:endParaRPr>
          </a:p>
          <a:p>
            <a:pPr marL="342900" indent="-342900" algn="l">
              <a:buFontTx/>
              <a:buChar char="-"/>
            </a:pPr>
            <a:endParaRPr lang="es-ES" sz="5000" dirty="0" smtClean="0">
              <a:solidFill>
                <a:srgbClr val="002060"/>
              </a:solidFill>
            </a:endParaRPr>
          </a:p>
          <a:p>
            <a:endParaRPr lang="es-ES" sz="2000" dirty="0" smtClean="0">
              <a:solidFill>
                <a:srgbClr val="0070C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</p:txBody>
      </p:sp>
      <p:cxnSp>
        <p:nvCxnSpPr>
          <p:cNvPr id="4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2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International </a:t>
            </a:r>
            <a:r>
              <a:rPr lang="es-ES" sz="2800" b="1" dirty="0" err="1" smtClean="0">
                <a:solidFill>
                  <a:srgbClr val="0070C0"/>
                </a:solidFill>
              </a:rPr>
              <a:t>interconnections</a:t>
            </a:r>
            <a:r>
              <a:rPr lang="es-ES" sz="2800" b="1" dirty="0" smtClean="0">
                <a:solidFill>
                  <a:srgbClr val="0070C0"/>
                </a:solidFill>
              </a:rPr>
              <a:t>:  </a:t>
            </a:r>
            <a:r>
              <a:rPr lang="es-ES" sz="2800" b="1" dirty="0" err="1" smtClean="0">
                <a:solidFill>
                  <a:srgbClr val="0070C0"/>
                </a:solidFill>
              </a:rPr>
              <a:t>Spain</a:t>
            </a:r>
            <a:r>
              <a:rPr lang="es-ES" sz="2800" b="1" dirty="0" smtClean="0">
                <a:solidFill>
                  <a:srgbClr val="0070C0"/>
                </a:solidFill>
              </a:rPr>
              <a:t>     </a:t>
            </a:r>
            <a:r>
              <a:rPr lang="es-ES" sz="2800" b="1" dirty="0" err="1" smtClean="0">
                <a:solidFill>
                  <a:srgbClr val="0070C0"/>
                </a:solidFill>
              </a:rPr>
              <a:t>Europe</a:t>
            </a:r>
            <a:r>
              <a:rPr lang="es-ES" sz="2800" b="1" dirty="0" smtClean="0">
                <a:solidFill>
                  <a:srgbClr val="0070C0"/>
                </a:solidFill>
              </a:rPr>
              <a:t> (I)</a:t>
            </a:r>
            <a:endParaRPr lang="es-ES" sz="2800" b="1" dirty="0">
              <a:solidFill>
                <a:srgbClr val="0070C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6641783" y="1120100"/>
            <a:ext cx="266328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I PC\Desktop\Captura-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136904" cy="49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7" name="10 CuadroTexto"/>
          <p:cNvSpPr txBox="1"/>
          <p:nvPr/>
        </p:nvSpPr>
        <p:spPr>
          <a:xfrm>
            <a:off x="214283" y="6495147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</a:rPr>
              <a:t>International </a:t>
            </a:r>
            <a:r>
              <a:rPr lang="es-ES" sz="3200" b="1" dirty="0" err="1" smtClean="0">
                <a:solidFill>
                  <a:srgbClr val="0070C0"/>
                </a:solidFill>
              </a:rPr>
              <a:t>interconnections</a:t>
            </a:r>
            <a:r>
              <a:rPr lang="es-ES" sz="3200" b="1" dirty="0" smtClean="0">
                <a:solidFill>
                  <a:srgbClr val="0070C0"/>
                </a:solidFill>
              </a:rPr>
              <a:t> (II)</a:t>
            </a: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064896" cy="3984848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dirty="0" smtClean="0">
                <a:solidFill>
                  <a:schemeClr val="accent2"/>
                </a:solidFill>
              </a:rPr>
              <a:t>- </a:t>
            </a:r>
            <a:r>
              <a:rPr lang="es-ES" sz="2000" dirty="0" err="1" smtClean="0">
                <a:solidFill>
                  <a:schemeClr val="accent2"/>
                </a:solidFill>
              </a:rPr>
              <a:t>Spain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is</a:t>
            </a:r>
            <a:r>
              <a:rPr lang="es-ES" sz="2000" dirty="0" smtClean="0">
                <a:solidFill>
                  <a:schemeClr val="accent2"/>
                </a:solidFill>
              </a:rPr>
              <a:t> at </a:t>
            </a:r>
            <a:r>
              <a:rPr lang="es-ES" sz="2000" dirty="0" err="1" smtClean="0">
                <a:solidFill>
                  <a:schemeClr val="accent2"/>
                </a:solidFill>
              </a:rPr>
              <a:t>present</a:t>
            </a:r>
            <a:r>
              <a:rPr lang="es-ES" sz="2000" dirty="0" smtClean="0">
                <a:solidFill>
                  <a:schemeClr val="accent2"/>
                </a:solidFill>
              </a:rPr>
              <a:t> a </a:t>
            </a:r>
            <a:r>
              <a:rPr lang="es-ES" sz="2000" dirty="0" err="1" smtClean="0">
                <a:solidFill>
                  <a:schemeClr val="accent2"/>
                </a:solidFill>
              </a:rPr>
              <a:t>kind</a:t>
            </a:r>
            <a:r>
              <a:rPr lang="es-ES" sz="2000" dirty="0" smtClean="0">
                <a:solidFill>
                  <a:schemeClr val="accent2"/>
                </a:solidFill>
              </a:rPr>
              <a:t> of “</a:t>
            </a:r>
            <a:r>
              <a:rPr lang="es-ES" sz="2000" dirty="0" err="1" smtClean="0">
                <a:solidFill>
                  <a:schemeClr val="accent2"/>
                </a:solidFill>
              </a:rPr>
              <a:t>Energy</a:t>
            </a:r>
            <a:r>
              <a:rPr lang="es-ES" sz="2000" dirty="0" smtClean="0">
                <a:solidFill>
                  <a:schemeClr val="accent2"/>
                </a:solidFill>
              </a:rPr>
              <a:t> Island”: </a:t>
            </a:r>
            <a:r>
              <a:rPr lang="es-ES" sz="2000" dirty="0" err="1" smtClean="0">
                <a:solidFill>
                  <a:schemeClr val="accent2"/>
                </a:solidFill>
              </a:rPr>
              <a:t>only</a:t>
            </a:r>
            <a:r>
              <a:rPr lang="es-ES" sz="2000" dirty="0" smtClean="0">
                <a:solidFill>
                  <a:schemeClr val="accent2"/>
                </a:solidFill>
              </a:rPr>
              <a:t> 2% of </a:t>
            </a:r>
            <a:r>
              <a:rPr lang="es-ES" sz="2000" dirty="0" err="1" smtClean="0">
                <a:solidFill>
                  <a:schemeClr val="accent2"/>
                </a:solidFill>
              </a:rPr>
              <a:t>power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is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interconnected</a:t>
            </a:r>
            <a:r>
              <a:rPr lang="es-ES" sz="2000" dirty="0" smtClean="0">
                <a:solidFill>
                  <a:schemeClr val="accent2"/>
                </a:solidFill>
              </a:rPr>
              <a:t>.</a:t>
            </a:r>
          </a:p>
          <a:p>
            <a:pPr algn="l"/>
            <a:endParaRPr lang="es-ES" sz="2000" dirty="0" smtClean="0">
              <a:solidFill>
                <a:schemeClr val="accent2"/>
              </a:solidFill>
            </a:endParaRPr>
          </a:p>
          <a:p>
            <a:pPr algn="l"/>
            <a:r>
              <a:rPr lang="es-ES" sz="2000" dirty="0" smtClean="0">
                <a:solidFill>
                  <a:schemeClr val="accent2"/>
                </a:solidFill>
              </a:rPr>
              <a:t>- </a:t>
            </a:r>
            <a:r>
              <a:rPr lang="es-ES" sz="2000" dirty="0" err="1" smtClean="0">
                <a:solidFill>
                  <a:schemeClr val="accent2"/>
                </a:solidFill>
              </a:rPr>
              <a:t>On</a:t>
            </a:r>
            <a:r>
              <a:rPr lang="es-ES" sz="2000" dirty="0" smtClean="0">
                <a:solidFill>
                  <a:schemeClr val="accent2"/>
                </a:solidFill>
              </a:rPr>
              <a:t> Oct. 23, 2014 </a:t>
            </a:r>
            <a:r>
              <a:rPr lang="es-ES" sz="2000" dirty="0" err="1" smtClean="0">
                <a:solidFill>
                  <a:schemeClr val="accent2"/>
                </a:solidFill>
              </a:rPr>
              <a:t>the</a:t>
            </a:r>
            <a:r>
              <a:rPr lang="es-ES" sz="2000" dirty="0" smtClean="0">
                <a:solidFill>
                  <a:schemeClr val="accent2"/>
                </a:solidFill>
              </a:rPr>
              <a:t> EU </a:t>
            </a:r>
            <a:r>
              <a:rPr lang="es-ES" sz="2000" dirty="0" err="1" smtClean="0">
                <a:solidFill>
                  <a:schemeClr val="accent2"/>
                </a:solidFill>
              </a:rPr>
              <a:t>adopted</a:t>
            </a:r>
            <a:r>
              <a:rPr lang="es-ES" sz="2000" dirty="0" smtClean="0">
                <a:solidFill>
                  <a:schemeClr val="accent2"/>
                </a:solidFill>
              </a:rPr>
              <a:t> a plan of </a:t>
            </a:r>
            <a:r>
              <a:rPr lang="es-ES" sz="2000" dirty="0" err="1" smtClean="0">
                <a:solidFill>
                  <a:schemeClr val="accent2"/>
                </a:solidFill>
              </a:rPr>
              <a:t>various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interconnection</a:t>
            </a:r>
            <a:r>
              <a:rPr lang="es-ES" sz="2000" dirty="0" smtClean="0">
                <a:solidFill>
                  <a:schemeClr val="accent2"/>
                </a:solidFill>
              </a:rPr>
              <a:t>       </a:t>
            </a:r>
            <a:r>
              <a:rPr lang="es-ES" sz="2000" dirty="0" err="1" smtClean="0">
                <a:solidFill>
                  <a:schemeClr val="accent2"/>
                </a:solidFill>
              </a:rPr>
              <a:t>projects</a:t>
            </a:r>
            <a:r>
              <a:rPr lang="es-ES" sz="2000" dirty="0" smtClean="0">
                <a:solidFill>
                  <a:schemeClr val="accent2"/>
                </a:solidFill>
              </a:rPr>
              <a:t>, </a:t>
            </a:r>
            <a:r>
              <a:rPr lang="es-ES" sz="2000" dirty="0" err="1" smtClean="0">
                <a:solidFill>
                  <a:schemeClr val="accent2"/>
                </a:solidFill>
              </a:rPr>
              <a:t>with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the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strong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support</a:t>
            </a:r>
            <a:r>
              <a:rPr lang="es-ES" sz="2000" dirty="0" smtClean="0">
                <a:solidFill>
                  <a:schemeClr val="accent2"/>
                </a:solidFill>
              </a:rPr>
              <a:t> of France, Portugal and </a:t>
            </a:r>
            <a:r>
              <a:rPr lang="es-ES" sz="2000" dirty="0" err="1" smtClean="0">
                <a:solidFill>
                  <a:schemeClr val="accent2"/>
                </a:solidFill>
              </a:rPr>
              <a:t>Germany</a:t>
            </a:r>
            <a:r>
              <a:rPr lang="es-ES" sz="2000" dirty="0" smtClean="0">
                <a:solidFill>
                  <a:schemeClr val="accent2"/>
                </a:solidFill>
              </a:rPr>
              <a:t>, and </a:t>
            </a:r>
            <a:r>
              <a:rPr lang="es-ES" sz="2000" dirty="0" err="1" smtClean="0">
                <a:solidFill>
                  <a:schemeClr val="accent2"/>
                </a:solidFill>
              </a:rPr>
              <a:t>partly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financed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by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the</a:t>
            </a:r>
            <a:r>
              <a:rPr lang="es-ES" sz="2000" dirty="0" smtClean="0">
                <a:solidFill>
                  <a:schemeClr val="accent2"/>
                </a:solidFill>
              </a:rPr>
              <a:t> EU.</a:t>
            </a:r>
          </a:p>
          <a:p>
            <a:pPr algn="l"/>
            <a:endParaRPr lang="es-ES" sz="2000" dirty="0" smtClean="0">
              <a:solidFill>
                <a:schemeClr val="accent2"/>
              </a:solidFill>
            </a:endParaRPr>
          </a:p>
          <a:p>
            <a:pPr algn="l"/>
            <a:r>
              <a:rPr lang="es-ES" sz="2000" dirty="0" smtClean="0">
                <a:solidFill>
                  <a:schemeClr val="accent2"/>
                </a:solidFill>
              </a:rPr>
              <a:t>- </a:t>
            </a:r>
            <a:r>
              <a:rPr lang="es-ES" sz="2000" dirty="0" err="1" smtClean="0">
                <a:solidFill>
                  <a:schemeClr val="accent2"/>
                </a:solidFill>
              </a:rPr>
              <a:t>Objective</a:t>
            </a:r>
            <a:r>
              <a:rPr lang="es-ES" sz="2000" dirty="0" smtClean="0">
                <a:solidFill>
                  <a:schemeClr val="accent2"/>
                </a:solidFill>
              </a:rPr>
              <a:t>: 10% </a:t>
            </a:r>
            <a:r>
              <a:rPr lang="es-ES" sz="2000" dirty="0" err="1" smtClean="0">
                <a:solidFill>
                  <a:schemeClr val="accent2"/>
                </a:solidFill>
              </a:rPr>
              <a:t>interconnections</a:t>
            </a:r>
            <a:r>
              <a:rPr lang="es-ES" sz="2000" dirty="0" smtClean="0">
                <a:solidFill>
                  <a:schemeClr val="accent2"/>
                </a:solidFill>
              </a:rPr>
              <a:t> in 2020 and 15% in 2030 (</a:t>
            </a:r>
            <a:r>
              <a:rPr lang="es-ES" sz="2000" dirty="0" err="1" smtClean="0">
                <a:solidFill>
                  <a:schemeClr val="accent2"/>
                </a:solidFill>
              </a:rPr>
              <a:t>current</a:t>
            </a:r>
            <a:r>
              <a:rPr lang="es-ES" sz="2000" dirty="0" smtClean="0">
                <a:solidFill>
                  <a:schemeClr val="accent2"/>
                </a:solidFill>
              </a:rPr>
              <a:t> 2%).</a:t>
            </a:r>
          </a:p>
          <a:p>
            <a:pPr algn="l"/>
            <a:endParaRPr lang="es-ES" sz="2000" dirty="0">
              <a:solidFill>
                <a:schemeClr val="accent2"/>
              </a:solidFill>
            </a:endParaRPr>
          </a:p>
          <a:p>
            <a:pPr algn="l"/>
            <a:r>
              <a:rPr lang="es-ES" sz="2000" dirty="0" smtClean="0">
                <a:solidFill>
                  <a:schemeClr val="accent2"/>
                </a:solidFill>
              </a:rPr>
              <a:t>- </a:t>
            </a:r>
            <a:r>
              <a:rPr lang="es-ES" sz="2000" dirty="0" err="1" smtClean="0">
                <a:solidFill>
                  <a:schemeClr val="accent2"/>
                </a:solidFill>
              </a:rPr>
              <a:t>Advantages</a:t>
            </a:r>
            <a:r>
              <a:rPr lang="es-ES" sz="2000" dirty="0" smtClean="0">
                <a:solidFill>
                  <a:schemeClr val="accent2"/>
                </a:solidFill>
              </a:rPr>
              <a:t>: (i) </a:t>
            </a:r>
            <a:r>
              <a:rPr lang="es-ES" sz="2000" dirty="0" err="1" smtClean="0">
                <a:solidFill>
                  <a:schemeClr val="accent2"/>
                </a:solidFill>
              </a:rPr>
              <a:t>Less</a:t>
            </a:r>
            <a:r>
              <a:rPr lang="es-ES" sz="2000" dirty="0" smtClean="0">
                <a:solidFill>
                  <a:schemeClr val="accent2"/>
                </a:solidFill>
              </a:rPr>
              <a:t> back-up </a:t>
            </a:r>
            <a:r>
              <a:rPr lang="es-ES" sz="2000" dirty="0" err="1" smtClean="0">
                <a:solidFill>
                  <a:schemeClr val="accent2"/>
                </a:solidFill>
              </a:rPr>
              <a:t>power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needed</a:t>
            </a:r>
            <a:r>
              <a:rPr lang="es-ES" sz="2000" dirty="0" smtClean="0">
                <a:solidFill>
                  <a:schemeClr val="accent2"/>
                </a:solidFill>
              </a:rPr>
              <a:t>; (ii) </a:t>
            </a:r>
            <a:r>
              <a:rPr lang="es-ES" sz="2000" dirty="0" err="1" smtClean="0">
                <a:solidFill>
                  <a:schemeClr val="accent2"/>
                </a:solidFill>
              </a:rPr>
              <a:t>Less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overcapacity</a:t>
            </a:r>
            <a:r>
              <a:rPr lang="es-ES" sz="2000" dirty="0" smtClean="0">
                <a:solidFill>
                  <a:schemeClr val="accent2"/>
                </a:solidFill>
              </a:rPr>
              <a:t>; (iii) </a:t>
            </a:r>
            <a:r>
              <a:rPr lang="es-ES" sz="2000" dirty="0" err="1" smtClean="0">
                <a:solidFill>
                  <a:schemeClr val="accent2"/>
                </a:solidFill>
              </a:rPr>
              <a:t>Improve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the</a:t>
            </a:r>
            <a:r>
              <a:rPr lang="es-ES" sz="2000" dirty="0" smtClean="0">
                <a:solidFill>
                  <a:schemeClr val="accent2"/>
                </a:solidFill>
              </a:rPr>
              <a:t> ratio </a:t>
            </a:r>
            <a:r>
              <a:rPr lang="es-ES" sz="2000" dirty="0" err="1" smtClean="0">
                <a:solidFill>
                  <a:schemeClr val="accent2"/>
                </a:solidFill>
              </a:rPr>
              <a:t>between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electricity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demand</a:t>
            </a:r>
            <a:r>
              <a:rPr lang="es-ES" sz="2000" dirty="0" smtClean="0">
                <a:solidFill>
                  <a:schemeClr val="accent2"/>
                </a:solidFill>
              </a:rPr>
              <a:t> and total </a:t>
            </a:r>
            <a:r>
              <a:rPr lang="es-ES" sz="2000" dirty="0" err="1" smtClean="0">
                <a:solidFill>
                  <a:schemeClr val="accent2"/>
                </a:solidFill>
              </a:rPr>
              <a:t>system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power</a:t>
            </a:r>
            <a:r>
              <a:rPr lang="es-ES" sz="2000" dirty="0" smtClean="0">
                <a:solidFill>
                  <a:schemeClr val="accent2"/>
                </a:solidFill>
              </a:rPr>
              <a:t>; (iv) </a:t>
            </a:r>
            <a:r>
              <a:rPr lang="es-ES" sz="2000" dirty="0" err="1" smtClean="0">
                <a:solidFill>
                  <a:schemeClr val="accent2"/>
                </a:solidFill>
              </a:rPr>
              <a:t>Makes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easier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grid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integration</a:t>
            </a:r>
            <a:r>
              <a:rPr lang="es-ES" sz="2000" dirty="0" smtClean="0">
                <a:solidFill>
                  <a:schemeClr val="accent2"/>
                </a:solidFill>
              </a:rPr>
              <a:t> and </a:t>
            </a:r>
            <a:r>
              <a:rPr lang="es-ES" sz="2000" dirty="0" err="1" smtClean="0">
                <a:solidFill>
                  <a:schemeClr val="accent2"/>
                </a:solidFill>
              </a:rPr>
              <a:t>requires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less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storage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facilities</a:t>
            </a:r>
            <a:r>
              <a:rPr lang="es-ES" sz="2000" dirty="0" smtClean="0">
                <a:solidFill>
                  <a:schemeClr val="accent2"/>
                </a:solidFill>
              </a:rPr>
              <a:t>.</a:t>
            </a:r>
          </a:p>
        </p:txBody>
      </p:sp>
      <p:cxnSp>
        <p:nvCxnSpPr>
          <p:cNvPr id="4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80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rgbClr val="0070C0"/>
                </a:solidFill>
              </a:rPr>
              <a:t>Electricity</a:t>
            </a:r>
            <a:r>
              <a:rPr lang="es-ES" sz="3600" b="1" dirty="0" smtClean="0">
                <a:solidFill>
                  <a:srgbClr val="0070C0"/>
                </a:solidFill>
              </a:rPr>
              <a:t> Storage (I)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MI PC\Desktop\grafic-cir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78054"/>
            <a:ext cx="54213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4318414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-Of </a:t>
            </a:r>
            <a:r>
              <a:rPr lang="es-ES" dirty="0" err="1" smtClean="0"/>
              <a:t>the</a:t>
            </a:r>
            <a:r>
              <a:rPr lang="es-ES" dirty="0" smtClean="0"/>
              <a:t> total global </a:t>
            </a:r>
            <a:r>
              <a:rPr lang="es-ES" dirty="0" err="1" smtClean="0"/>
              <a:t>electricity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1%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pumped-hydro</a:t>
            </a:r>
            <a:r>
              <a:rPr lang="es-ES" dirty="0" smtClean="0"/>
              <a:t>.</a:t>
            </a:r>
          </a:p>
          <a:p>
            <a:r>
              <a:rPr lang="es-ES" dirty="0" smtClean="0"/>
              <a:t>-More </a:t>
            </a:r>
            <a:r>
              <a:rPr lang="es-ES" dirty="0" err="1" smtClean="0"/>
              <a:t>electricity</a:t>
            </a:r>
            <a:r>
              <a:rPr lang="es-ES" dirty="0" smtClean="0"/>
              <a:t>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integration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grid</a:t>
            </a:r>
            <a:r>
              <a:rPr lang="es-ES" dirty="0" smtClean="0"/>
              <a:t> of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penetration</a:t>
            </a:r>
            <a:r>
              <a:rPr lang="es-ES" dirty="0" smtClean="0"/>
              <a:t> (&gt;30%) </a:t>
            </a:r>
            <a:r>
              <a:rPr lang="es-ES" dirty="0" err="1" smtClean="0"/>
              <a:t>renewables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-More and </a:t>
            </a:r>
            <a:r>
              <a:rPr lang="es-ES" dirty="0" err="1" smtClean="0"/>
              <a:t>less</a:t>
            </a:r>
            <a:r>
              <a:rPr lang="es-ES" dirty="0" smtClean="0"/>
              <a:t> </a:t>
            </a:r>
            <a:r>
              <a:rPr lang="es-ES" dirty="0" err="1" smtClean="0"/>
              <a:t>expensive</a:t>
            </a:r>
            <a:r>
              <a:rPr lang="es-ES" dirty="0" smtClean="0"/>
              <a:t> </a:t>
            </a:r>
            <a:r>
              <a:rPr lang="es-ES" dirty="0" err="1" smtClean="0"/>
              <a:t>electrochical</a:t>
            </a:r>
            <a:r>
              <a:rPr lang="es-ES" dirty="0" smtClean="0"/>
              <a:t> </a:t>
            </a:r>
            <a:r>
              <a:rPr lang="es-ES" dirty="0" err="1" smtClean="0"/>
              <a:t>techniques</a:t>
            </a:r>
            <a:r>
              <a:rPr lang="es-ES" dirty="0" smtClean="0"/>
              <a:t> are </a:t>
            </a:r>
            <a:r>
              <a:rPr lang="es-ES" dirty="0" err="1" smtClean="0"/>
              <a:t>needed</a:t>
            </a:r>
            <a:r>
              <a:rPr lang="es-ES" dirty="0" smtClean="0"/>
              <a:t>: </a:t>
            </a:r>
            <a:r>
              <a:rPr lang="es-ES" dirty="0" err="1" smtClean="0"/>
              <a:t>batteries</a:t>
            </a:r>
            <a:r>
              <a:rPr lang="es-ES" dirty="0" smtClean="0"/>
              <a:t>, </a:t>
            </a:r>
            <a:r>
              <a:rPr lang="es-ES" dirty="0" err="1" smtClean="0"/>
              <a:t>supercapacitors</a:t>
            </a:r>
            <a:r>
              <a:rPr lang="es-ES" dirty="0" smtClean="0"/>
              <a:t>, etc.</a:t>
            </a:r>
          </a:p>
          <a:p>
            <a:r>
              <a:rPr lang="es-ES" dirty="0" smtClean="0"/>
              <a:t>-</a:t>
            </a:r>
            <a:r>
              <a:rPr lang="es-ES" dirty="0" err="1" smtClean="0"/>
              <a:t>Attention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paid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new </a:t>
            </a:r>
            <a:r>
              <a:rPr lang="es-ES" dirty="0" err="1" smtClean="0"/>
              <a:t>Power</a:t>
            </a:r>
            <a:r>
              <a:rPr lang="es-ES" dirty="0" smtClean="0"/>
              <a:t>-to-Gas </a:t>
            </a:r>
            <a:r>
              <a:rPr lang="es-ES" dirty="0" err="1" smtClean="0"/>
              <a:t>technologies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cxnSp>
        <p:nvCxnSpPr>
          <p:cNvPr id="5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7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01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1340768"/>
            <a:ext cx="52565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72957" y="545945"/>
            <a:ext cx="752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0070C0"/>
                </a:solidFill>
              </a:rPr>
              <a:t>Electricity</a:t>
            </a:r>
            <a:r>
              <a:rPr lang="es-ES" sz="2400" b="1" dirty="0" smtClean="0">
                <a:solidFill>
                  <a:srgbClr val="0070C0"/>
                </a:solidFill>
              </a:rPr>
              <a:t> Storage (II): </a:t>
            </a:r>
            <a:r>
              <a:rPr lang="es-ES" sz="2400" b="1" dirty="0" err="1" smtClean="0">
                <a:solidFill>
                  <a:srgbClr val="0070C0"/>
                </a:solidFill>
              </a:rPr>
              <a:t>Pumped-hydro</a:t>
            </a:r>
            <a:r>
              <a:rPr lang="es-ES" sz="2400" b="1" dirty="0" smtClean="0">
                <a:solidFill>
                  <a:srgbClr val="0070C0"/>
                </a:solidFill>
              </a:rPr>
              <a:t> in </a:t>
            </a:r>
            <a:r>
              <a:rPr lang="es-ES" sz="2400" b="1" dirty="0" err="1" smtClean="0">
                <a:solidFill>
                  <a:srgbClr val="0070C0"/>
                </a:solidFill>
              </a:rPr>
              <a:t>Canary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Islands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flipH="1">
            <a:off x="539552" y="5506241"/>
            <a:ext cx="817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In </a:t>
            </a:r>
            <a:r>
              <a:rPr lang="es-ES" dirty="0" err="1" smtClean="0">
                <a:solidFill>
                  <a:srgbClr val="C00000"/>
                </a:solidFill>
              </a:rPr>
              <a:t>mountainous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countries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like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Spain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pumped-hydro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storage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is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very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appropriate</a:t>
            </a:r>
            <a:endParaRPr lang="es-ES" dirty="0">
              <a:solidFill>
                <a:srgbClr val="C00000"/>
              </a:solidFill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306" y="1412776"/>
            <a:ext cx="5638444" cy="4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39552" y="54868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0070C0"/>
                </a:solidFill>
              </a:rPr>
              <a:t>Electrochemical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>
                <a:solidFill>
                  <a:srgbClr val="0070C0"/>
                </a:solidFill>
              </a:rPr>
              <a:t>S</a:t>
            </a:r>
            <a:r>
              <a:rPr lang="es-ES" sz="2400" b="1" dirty="0" smtClean="0">
                <a:solidFill>
                  <a:srgbClr val="0070C0"/>
                </a:solidFill>
              </a:rPr>
              <a:t>torage (III): </a:t>
            </a:r>
            <a:r>
              <a:rPr lang="es-ES" sz="2400" b="1" dirty="0" err="1" smtClean="0">
                <a:solidFill>
                  <a:srgbClr val="0070C0"/>
                </a:solidFill>
              </a:rPr>
              <a:t>Energy</a:t>
            </a:r>
            <a:r>
              <a:rPr lang="es-ES" sz="2400" b="1" dirty="0" smtClean="0">
                <a:solidFill>
                  <a:srgbClr val="0070C0"/>
                </a:solidFill>
              </a:rPr>
              <a:t> and </a:t>
            </a:r>
            <a:r>
              <a:rPr lang="es-ES" sz="2400" b="1" dirty="0" err="1">
                <a:solidFill>
                  <a:srgbClr val="0070C0"/>
                </a:solidFill>
              </a:rPr>
              <a:t>P</a:t>
            </a:r>
            <a:r>
              <a:rPr lang="es-ES" sz="2400" b="1" dirty="0" err="1" smtClean="0">
                <a:solidFill>
                  <a:srgbClr val="0070C0"/>
                </a:solidFill>
              </a:rPr>
              <a:t>ower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densities</a:t>
            </a:r>
            <a:endParaRPr lang="es-ES" sz="2400" b="1" dirty="0">
              <a:solidFill>
                <a:srgbClr val="0070C0"/>
              </a:solidFill>
            </a:endParaRPr>
          </a:p>
        </p:txBody>
      </p:sp>
      <p:cxnSp>
        <p:nvCxnSpPr>
          <p:cNvPr id="8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10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       </a:t>
            </a:r>
            <a:r>
              <a:rPr lang="es-ES" sz="2200" b="1" dirty="0" err="1" smtClean="0">
                <a:solidFill>
                  <a:srgbClr val="0070C0"/>
                </a:solidFill>
              </a:rPr>
              <a:t>Is</a:t>
            </a:r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</a:rPr>
              <a:t>Spain</a:t>
            </a:r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</a:rPr>
              <a:t>on</a:t>
            </a:r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</a:rPr>
              <a:t>track</a:t>
            </a:r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</a:rPr>
              <a:t>with</a:t>
            </a:r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</a:rPr>
              <a:t>the</a:t>
            </a:r>
            <a:r>
              <a:rPr lang="es-ES" sz="2200" b="1" dirty="0" smtClean="0">
                <a:solidFill>
                  <a:srgbClr val="0070C0"/>
                </a:solidFill>
              </a:rPr>
              <a:t> EU 20-20-20 </a:t>
            </a:r>
            <a:r>
              <a:rPr lang="es-ES" sz="2200" b="1" dirty="0" err="1" smtClean="0">
                <a:solidFill>
                  <a:srgbClr val="0070C0"/>
                </a:solidFill>
              </a:rPr>
              <a:t>Directive</a:t>
            </a:r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</a:rPr>
              <a:t>on</a:t>
            </a:r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</a:rPr>
              <a:t>renewable</a:t>
            </a:r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</a:rPr>
              <a:t>energy</a:t>
            </a:r>
            <a:r>
              <a:rPr lang="es-ES" sz="2200" b="1" dirty="0" smtClean="0">
                <a:solidFill>
                  <a:srgbClr val="0070C0"/>
                </a:solidFill>
              </a:rPr>
              <a:t>?</a:t>
            </a:r>
            <a:br>
              <a:rPr lang="es-ES" sz="2200" b="1" dirty="0" smtClean="0">
                <a:solidFill>
                  <a:srgbClr val="0070C0"/>
                </a:solidFill>
              </a:rPr>
            </a:br>
            <a:r>
              <a:rPr lang="es-ES" sz="2200" b="1" dirty="0" smtClean="0">
                <a:solidFill>
                  <a:srgbClr val="0070C0"/>
                </a:solidFill>
              </a:rPr>
              <a:t>        </a:t>
            </a:r>
            <a:r>
              <a:rPr lang="es-ES" sz="2200" dirty="0" err="1" smtClean="0">
                <a:solidFill>
                  <a:srgbClr val="FF0000"/>
                </a:solidFill>
              </a:rPr>
              <a:t>Percentage</a:t>
            </a:r>
            <a:r>
              <a:rPr lang="es-ES" sz="2200" dirty="0" smtClean="0">
                <a:solidFill>
                  <a:srgbClr val="FF0000"/>
                </a:solidFill>
              </a:rPr>
              <a:t> of </a:t>
            </a:r>
            <a:r>
              <a:rPr lang="es-ES" sz="2200" dirty="0" err="1" smtClean="0">
                <a:solidFill>
                  <a:srgbClr val="FF0000"/>
                </a:solidFill>
              </a:rPr>
              <a:t>present</a:t>
            </a:r>
            <a:r>
              <a:rPr lang="es-ES" sz="2200" dirty="0" smtClean="0">
                <a:solidFill>
                  <a:srgbClr val="FF0000"/>
                </a:solidFill>
              </a:rPr>
              <a:t> </a:t>
            </a:r>
            <a:r>
              <a:rPr lang="es-ES" sz="2200" dirty="0" err="1" smtClean="0">
                <a:solidFill>
                  <a:srgbClr val="FF0000"/>
                </a:solidFill>
              </a:rPr>
              <a:t>situation</a:t>
            </a:r>
            <a:r>
              <a:rPr lang="es-ES" sz="2200" dirty="0" smtClean="0">
                <a:solidFill>
                  <a:srgbClr val="FF0000"/>
                </a:solidFill>
              </a:rPr>
              <a:t> (blue) and EU </a:t>
            </a:r>
            <a:r>
              <a:rPr lang="es-ES" sz="2200" dirty="0" err="1" smtClean="0">
                <a:solidFill>
                  <a:srgbClr val="FF0000"/>
                </a:solidFill>
              </a:rPr>
              <a:t>objective</a:t>
            </a:r>
            <a:r>
              <a:rPr lang="es-ES" sz="2200" dirty="0" smtClean="0">
                <a:solidFill>
                  <a:srgbClr val="FF0000"/>
                </a:solidFill>
              </a:rPr>
              <a:t> </a:t>
            </a:r>
            <a:r>
              <a:rPr lang="es-ES" sz="2200" dirty="0" err="1" smtClean="0">
                <a:solidFill>
                  <a:srgbClr val="FF0000"/>
                </a:solidFill>
              </a:rPr>
              <a:t>year</a:t>
            </a:r>
            <a:r>
              <a:rPr lang="es-ES" sz="2200" dirty="0" smtClean="0">
                <a:solidFill>
                  <a:srgbClr val="FF0000"/>
                </a:solidFill>
              </a:rPr>
              <a:t> 2020 (red)</a:t>
            </a:r>
            <a:r>
              <a:rPr lang="es-ES" sz="2200" b="1" dirty="0" smtClean="0">
                <a:solidFill>
                  <a:srgbClr val="FF0000"/>
                </a:solidFill>
              </a:rPr>
              <a:t/>
            </a:r>
            <a:br>
              <a:rPr lang="es-ES" sz="2200" b="1" dirty="0" smtClean="0">
                <a:solidFill>
                  <a:srgbClr val="FF0000"/>
                </a:solidFill>
              </a:rPr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b="1" dirty="0"/>
          </a:p>
        </p:txBody>
      </p:sp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573527"/>
              </p:ext>
            </p:extLst>
          </p:nvPr>
        </p:nvGraphicFramePr>
        <p:xfrm>
          <a:off x="1200149" y="1700807"/>
          <a:ext cx="7083697" cy="348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 flipH="1">
            <a:off x="762447" y="5189131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-</a:t>
            </a:r>
            <a:r>
              <a:rPr lang="es-ES" dirty="0" err="1" smtClean="0">
                <a:solidFill>
                  <a:srgbClr val="FF0000"/>
                </a:solidFill>
              </a:rPr>
              <a:t>Spain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with</a:t>
            </a:r>
            <a:r>
              <a:rPr lang="es-ES" dirty="0" smtClean="0">
                <a:solidFill>
                  <a:srgbClr val="FF0000"/>
                </a:solidFill>
              </a:rPr>
              <a:t> 14.3% in </a:t>
            </a:r>
            <a:r>
              <a:rPr lang="es-ES" dirty="0" err="1" smtClean="0">
                <a:solidFill>
                  <a:srgbClr val="FF0000"/>
                </a:solidFill>
              </a:rPr>
              <a:t>renewables</a:t>
            </a:r>
            <a:r>
              <a:rPr lang="es-ES" dirty="0" smtClean="0">
                <a:solidFill>
                  <a:srgbClr val="FF0000"/>
                </a:solidFill>
              </a:rPr>
              <a:t>, Portugal and </a:t>
            </a:r>
            <a:r>
              <a:rPr lang="es-ES" dirty="0" err="1" smtClean="0">
                <a:solidFill>
                  <a:srgbClr val="FF0000"/>
                </a:solidFill>
              </a:rPr>
              <a:t>Ireland</a:t>
            </a:r>
            <a:r>
              <a:rPr lang="es-ES" dirty="0" smtClean="0">
                <a:solidFill>
                  <a:srgbClr val="FF0000"/>
                </a:solidFill>
              </a:rPr>
              <a:t>  do </a:t>
            </a:r>
            <a:r>
              <a:rPr lang="es-ES" dirty="0" err="1" smtClean="0">
                <a:solidFill>
                  <a:srgbClr val="FF0000"/>
                </a:solidFill>
              </a:rPr>
              <a:t>not</a:t>
            </a:r>
            <a:r>
              <a:rPr lang="es-ES" dirty="0" smtClean="0">
                <a:solidFill>
                  <a:srgbClr val="FF0000"/>
                </a:solidFill>
              </a:rPr>
              <a:t> show in 2012 </a:t>
            </a:r>
            <a:r>
              <a:rPr lang="es-ES" dirty="0" err="1" smtClean="0">
                <a:solidFill>
                  <a:srgbClr val="FF0000"/>
                </a:solidFill>
              </a:rPr>
              <a:t>enough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progress</a:t>
            </a:r>
            <a:r>
              <a:rPr lang="es-ES" dirty="0" smtClean="0">
                <a:solidFill>
                  <a:srgbClr val="FF0000"/>
                </a:solidFill>
              </a:rPr>
              <a:t> in </a:t>
            </a:r>
            <a:r>
              <a:rPr lang="es-ES" dirty="0" err="1" smtClean="0">
                <a:solidFill>
                  <a:srgbClr val="FF0000"/>
                </a:solidFill>
              </a:rPr>
              <a:t>relation</a:t>
            </a:r>
            <a:r>
              <a:rPr lang="es-ES" dirty="0" smtClean="0">
                <a:solidFill>
                  <a:srgbClr val="FF0000"/>
                </a:solidFill>
              </a:rPr>
              <a:t> to </a:t>
            </a:r>
            <a:r>
              <a:rPr lang="es-ES" dirty="0" err="1" smtClean="0">
                <a:solidFill>
                  <a:srgbClr val="FF0000"/>
                </a:solidFill>
              </a:rPr>
              <a:t>their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national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plans</a:t>
            </a:r>
            <a:r>
              <a:rPr lang="es-ES" dirty="0" smtClean="0">
                <a:solidFill>
                  <a:srgbClr val="FF0000"/>
                </a:solidFill>
              </a:rPr>
              <a:t> to 2020. France and </a:t>
            </a:r>
            <a:r>
              <a:rPr lang="es-ES" dirty="0" err="1" smtClean="0">
                <a:solidFill>
                  <a:srgbClr val="FF0000"/>
                </a:solidFill>
              </a:rPr>
              <a:t>Holland</a:t>
            </a:r>
            <a:r>
              <a:rPr lang="es-ES" dirty="0" smtClean="0">
                <a:solidFill>
                  <a:srgbClr val="FF0000"/>
                </a:solidFill>
              </a:rPr>
              <a:t> are at </a:t>
            </a:r>
            <a:r>
              <a:rPr lang="es-ES" dirty="0" err="1" smtClean="0">
                <a:solidFill>
                  <a:srgbClr val="FF0000"/>
                </a:solidFill>
              </a:rPr>
              <a:t>present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still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very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far</a:t>
            </a:r>
            <a:r>
              <a:rPr lang="es-ES" dirty="0" smtClean="0">
                <a:solidFill>
                  <a:srgbClr val="FF0000"/>
                </a:solidFill>
              </a:rPr>
              <a:t>  to </a:t>
            </a:r>
            <a:r>
              <a:rPr lang="es-ES" dirty="0" err="1" smtClean="0">
                <a:solidFill>
                  <a:srgbClr val="FF0000"/>
                </a:solidFill>
              </a:rPr>
              <a:t>comply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with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20-20-20 EU </a:t>
            </a:r>
            <a:r>
              <a:rPr lang="es-ES" dirty="0" err="1" smtClean="0">
                <a:solidFill>
                  <a:srgbClr val="FF0000"/>
                </a:solidFill>
              </a:rPr>
              <a:t>objectives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6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8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1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24744"/>
            <a:ext cx="9096375" cy="521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PV </a:t>
            </a:r>
            <a:r>
              <a:rPr lang="es-ES" sz="2800" dirty="0" err="1" smtClean="0"/>
              <a:t>future</a:t>
            </a:r>
            <a:r>
              <a:rPr lang="es-ES" sz="2800" dirty="0" smtClean="0"/>
              <a:t> </a:t>
            </a:r>
            <a:r>
              <a:rPr lang="es-ES" sz="2800" dirty="0" err="1" smtClean="0"/>
              <a:t>prospects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Europe</a:t>
            </a:r>
            <a:endParaRPr lang="es-ES" sz="2800" dirty="0"/>
          </a:p>
        </p:txBody>
      </p:sp>
      <p:cxnSp>
        <p:nvCxnSpPr>
          <p:cNvPr id="4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9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606190" cy="721668"/>
          </a:xfrm>
        </p:spPr>
        <p:txBody>
          <a:bodyPr>
            <a:normAutofit fontScale="90000"/>
          </a:bodyPr>
          <a:lstStyle/>
          <a:p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Arguments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strong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development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of</a:t>
            </a:r>
            <a:b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Renewables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in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Spain</a:t>
            </a:r>
            <a:endParaRPr lang="es-E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6840760" cy="4866356"/>
          </a:xfrm>
        </p:spPr>
        <p:txBody>
          <a:bodyPr>
            <a:normAutofit/>
          </a:bodyPr>
          <a:lstStyle/>
          <a:p>
            <a:pPr lvl="8" algn="l"/>
            <a:endParaRPr lang="es-ES" sz="1200" dirty="0" smtClean="0">
              <a:solidFill>
                <a:srgbClr val="00B050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Large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available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resources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economic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potentials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like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solar, 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wind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, etc.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Help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in balance of </a:t>
            </a:r>
            <a:r>
              <a:rPr lang="es-ES" sz="2400" dirty="0" err="1" smtClean="0">
                <a:solidFill>
                  <a:schemeClr val="accent3">
                    <a:lumMod val="50000"/>
                  </a:schemeClr>
                </a:solidFill>
              </a:rPr>
              <a:t>payments</a:t>
            </a:r>
            <a:endParaRPr lang="es-E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Energy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autonomy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security</a:t>
            </a:r>
            <a:endParaRPr lang="es-E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Lower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C 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emissions</a:t>
            </a:r>
            <a:endParaRPr lang="es-E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International 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compromises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European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20-20-20) </a:t>
            </a:r>
            <a:r>
              <a:rPr lang="es-ES" sz="2400" dirty="0" err="1" smtClean="0">
                <a:solidFill>
                  <a:schemeClr val="accent3">
                    <a:lumMod val="75000"/>
                  </a:schemeClr>
                </a:solidFill>
              </a:rPr>
              <a:t>Directive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, Kioto Protocole, etc.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es-ES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2400" dirty="0">
              <a:solidFill>
                <a:schemeClr val="tx1"/>
              </a:solidFill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4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85721" y="1916832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err="1" smtClean="0">
                <a:solidFill>
                  <a:srgbClr val="FF0000"/>
                </a:solidFill>
              </a:rPr>
              <a:t>Thank</a:t>
            </a:r>
            <a:r>
              <a:rPr lang="es-ES" sz="4000" b="1" i="1" dirty="0" smtClean="0">
                <a:solidFill>
                  <a:srgbClr val="FF0000"/>
                </a:solidFill>
              </a:rPr>
              <a:t> </a:t>
            </a:r>
            <a:r>
              <a:rPr lang="es-ES" sz="4000" b="1" i="1" dirty="0" err="1" smtClean="0">
                <a:solidFill>
                  <a:srgbClr val="FF0000"/>
                </a:solidFill>
              </a:rPr>
              <a:t>you</a:t>
            </a:r>
            <a:r>
              <a:rPr lang="es-ES" sz="4000" b="1" i="1" dirty="0" smtClean="0">
                <a:solidFill>
                  <a:srgbClr val="FF0000"/>
                </a:solidFill>
              </a:rPr>
              <a:t> </a:t>
            </a:r>
            <a:r>
              <a:rPr lang="es-ES" sz="4000" b="1" i="1" dirty="0" err="1" smtClean="0">
                <a:solidFill>
                  <a:srgbClr val="FF0000"/>
                </a:solidFill>
              </a:rPr>
              <a:t>for</a:t>
            </a:r>
            <a:r>
              <a:rPr lang="es-ES" sz="4000" b="1" i="1" dirty="0" smtClean="0">
                <a:solidFill>
                  <a:srgbClr val="FF0000"/>
                </a:solidFill>
              </a:rPr>
              <a:t> </a:t>
            </a:r>
            <a:r>
              <a:rPr lang="es-ES" sz="4000" b="1" i="1" dirty="0" err="1" smtClean="0">
                <a:solidFill>
                  <a:srgbClr val="FF0000"/>
                </a:solidFill>
              </a:rPr>
              <a:t>your</a:t>
            </a:r>
            <a:r>
              <a:rPr lang="es-ES" sz="4000" b="1" i="1" dirty="0" smtClean="0">
                <a:solidFill>
                  <a:srgbClr val="FF0000"/>
                </a:solidFill>
              </a:rPr>
              <a:t> </a:t>
            </a:r>
            <a:r>
              <a:rPr lang="es-ES" sz="4000" b="1" i="1" dirty="0" err="1" smtClean="0">
                <a:solidFill>
                  <a:srgbClr val="FF0000"/>
                </a:solidFill>
              </a:rPr>
              <a:t>attention</a:t>
            </a:r>
            <a:r>
              <a:rPr lang="es-ES" sz="4000" b="1" i="1" dirty="0" smtClean="0">
                <a:solidFill>
                  <a:srgbClr val="FF0000"/>
                </a:solidFill>
              </a:rPr>
              <a:t>!!!</a:t>
            </a:r>
          </a:p>
          <a:p>
            <a:pPr algn="ctr"/>
            <a:endParaRPr lang="es-ES" sz="4000" b="1" i="1" dirty="0">
              <a:solidFill>
                <a:srgbClr val="FF0000"/>
              </a:solidFill>
            </a:endParaRPr>
          </a:p>
          <a:p>
            <a:pPr algn="ctr"/>
            <a:r>
              <a:rPr lang="es-ES" sz="3200" b="1" i="1" dirty="0" err="1" smtClean="0">
                <a:solidFill>
                  <a:srgbClr val="FF0000"/>
                </a:solidFill>
              </a:rPr>
              <a:t>For</a:t>
            </a:r>
            <a:r>
              <a:rPr lang="es-ES" sz="3200" b="1" i="1" dirty="0" smtClean="0">
                <a:solidFill>
                  <a:srgbClr val="FF0000"/>
                </a:solidFill>
              </a:rPr>
              <a:t> </a:t>
            </a:r>
            <a:r>
              <a:rPr lang="es-ES" sz="3200" b="1" i="1" dirty="0" err="1" smtClean="0">
                <a:solidFill>
                  <a:srgbClr val="FF0000"/>
                </a:solidFill>
              </a:rPr>
              <a:t>further</a:t>
            </a:r>
            <a:r>
              <a:rPr lang="es-ES" sz="3200" b="1" i="1" dirty="0" smtClean="0">
                <a:solidFill>
                  <a:srgbClr val="FF0000"/>
                </a:solidFill>
              </a:rPr>
              <a:t> </a:t>
            </a:r>
            <a:r>
              <a:rPr lang="es-ES" sz="3200" b="1" i="1" dirty="0" err="1" smtClean="0">
                <a:solidFill>
                  <a:srgbClr val="FF0000"/>
                </a:solidFill>
              </a:rPr>
              <a:t>questions</a:t>
            </a:r>
            <a:r>
              <a:rPr lang="es-ES" sz="3200" b="1" i="1" dirty="0" smtClean="0">
                <a:solidFill>
                  <a:srgbClr val="FF0000"/>
                </a:solidFill>
              </a:rPr>
              <a:t> </a:t>
            </a:r>
            <a:r>
              <a:rPr lang="es-ES" sz="3200" b="1" i="1" dirty="0" err="1" smtClean="0">
                <a:solidFill>
                  <a:srgbClr val="FF0000"/>
                </a:solidFill>
              </a:rPr>
              <a:t>please</a:t>
            </a:r>
            <a:r>
              <a:rPr lang="es-ES" sz="3200" b="1" i="1" dirty="0" smtClean="0">
                <a:solidFill>
                  <a:srgbClr val="FF0000"/>
                </a:solidFill>
              </a:rPr>
              <a:t> </a:t>
            </a:r>
            <a:r>
              <a:rPr lang="es-ES" sz="3200" b="1" i="1" dirty="0" err="1" smtClean="0">
                <a:solidFill>
                  <a:srgbClr val="FF0000"/>
                </a:solidFill>
              </a:rPr>
              <a:t>contact</a:t>
            </a:r>
            <a:r>
              <a:rPr lang="es-ES" sz="3200" b="1" i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s-ES" sz="3200" b="1" i="1" dirty="0">
              <a:solidFill>
                <a:srgbClr val="0070C0"/>
              </a:solidFill>
            </a:endParaRPr>
          </a:p>
          <a:p>
            <a:pPr algn="ctr"/>
            <a:r>
              <a:rPr lang="es-E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martinez.duart@uam.es</a:t>
            </a:r>
          </a:p>
          <a:p>
            <a:pPr algn="ctr"/>
            <a:endParaRPr lang="es-E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30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0070C0"/>
                </a:solidFill>
              </a:rPr>
              <a:t>European</a:t>
            </a:r>
            <a:r>
              <a:rPr lang="es-ES" sz="2800" b="1" dirty="0" smtClean="0">
                <a:solidFill>
                  <a:srgbClr val="0070C0"/>
                </a:solidFill>
              </a:rPr>
              <a:t> 2050 </a:t>
            </a:r>
            <a:r>
              <a:rPr lang="es-ES" sz="2800" b="1" dirty="0" err="1" smtClean="0">
                <a:solidFill>
                  <a:srgbClr val="0070C0"/>
                </a:solidFill>
              </a:rPr>
              <a:t>Energy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Roadmap</a:t>
            </a:r>
            <a:r>
              <a:rPr lang="es-ES" sz="2800" b="1" dirty="0" smtClean="0">
                <a:solidFill>
                  <a:srgbClr val="0070C0"/>
                </a:solidFill>
              </a:rPr>
              <a:t> and Targets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MI PC\Desktop\grafica-co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34" y="1988840"/>
            <a:ext cx="584842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7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1605" y="757595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0070C0"/>
                </a:solidFill>
              </a:rPr>
              <a:t>Evolution</a:t>
            </a:r>
            <a:r>
              <a:rPr lang="es-ES" sz="2800" b="1" dirty="0" smtClean="0">
                <a:solidFill>
                  <a:srgbClr val="0070C0"/>
                </a:solidFill>
              </a:rPr>
              <a:t> of global PV and </a:t>
            </a:r>
            <a:r>
              <a:rPr lang="es-ES" sz="2800" b="1" dirty="0" err="1" smtClean="0">
                <a:solidFill>
                  <a:srgbClr val="0070C0"/>
                </a:solidFill>
              </a:rPr>
              <a:t>Wind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cumulative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installed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capacity</a:t>
            </a:r>
            <a:r>
              <a:rPr lang="es-ES" sz="2800" b="1" dirty="0" smtClean="0">
                <a:solidFill>
                  <a:srgbClr val="0070C0"/>
                </a:solidFill>
              </a:rPr>
              <a:t> (GW)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MI PC\Desktop\PV-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82" y="1772816"/>
            <a:ext cx="78304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432048"/>
          </a:xfrm>
          <a:solidFill>
            <a:srgbClr val="6C811D"/>
          </a:solidFill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RENEWABLE POWER &amp; ENERGY (2013)</a:t>
            </a:r>
            <a:endParaRPr lang="es-ES" sz="2400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026" name="Picture 2" descr="C:\Users\Kike\Desktop\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419337" cy="34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ike\Desktop\electric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454585" cy="34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0" y="847745"/>
            <a:ext cx="9144000" cy="2769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SEVERAL EUROPEAN COUNTRIES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55753"/>
              </p:ext>
            </p:extLst>
          </p:nvPr>
        </p:nvGraphicFramePr>
        <p:xfrm>
          <a:off x="827584" y="5445224"/>
          <a:ext cx="6925520" cy="1029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104"/>
                <a:gridCol w="1385104"/>
                <a:gridCol w="1385104"/>
                <a:gridCol w="1385104"/>
                <a:gridCol w="1385104"/>
              </a:tblGrid>
              <a:tr h="273376"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CAPACITY</a:t>
                      </a:r>
                      <a:r>
                        <a:rPr lang="es-ES" sz="1000" b="0" baseline="0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 FACTORS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SPAIN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GERMANY</a:t>
                      </a: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ITALY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FRANCE</a:t>
                      </a:r>
                      <a:endParaRPr lang="es-ES" sz="1000" b="0" dirty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8168"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SOLAR</a:t>
                      </a:r>
                      <a:endParaRPr lang="es-ES" sz="1000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isha" pitchFamily="34" charset="-79"/>
                          <a:cs typeface="Gisha" pitchFamily="34" charset="-79"/>
                        </a:rPr>
                        <a:t>21%</a:t>
                      </a:r>
                      <a:endParaRPr lang="es-ES" sz="1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isha" pitchFamily="34" charset="-79"/>
                          <a:cs typeface="Gisha" pitchFamily="34" charset="-79"/>
                        </a:rPr>
                        <a:t>10%</a:t>
                      </a:r>
                      <a:endParaRPr lang="es-ES" sz="1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isha" pitchFamily="34" charset="-79"/>
                          <a:cs typeface="Gisha" pitchFamily="34" charset="-79"/>
                        </a:rPr>
                        <a:t>14%</a:t>
                      </a:r>
                      <a:endParaRPr lang="es-ES" sz="1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isha" pitchFamily="34" charset="-79"/>
                          <a:cs typeface="Gisha" pitchFamily="34" charset="-79"/>
                        </a:rPr>
                        <a:t>12%</a:t>
                      </a:r>
                      <a:endParaRPr lang="es-ES" sz="1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96"/>
                    </a:solidFill>
                  </a:tcPr>
                </a:tc>
              </a:tr>
              <a:tr h="378168"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solidFill>
                            <a:schemeClr val="tx1"/>
                          </a:solidFill>
                          <a:latin typeface="Gisha" pitchFamily="34" charset="-79"/>
                          <a:cs typeface="Gisha" pitchFamily="34" charset="-79"/>
                        </a:rPr>
                        <a:t>WIND</a:t>
                      </a:r>
                      <a:endParaRPr lang="es-ES" sz="1000" dirty="0">
                        <a:solidFill>
                          <a:schemeClr val="tx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9D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isha" pitchFamily="34" charset="-79"/>
                          <a:cs typeface="Gisha" pitchFamily="34" charset="-79"/>
                        </a:rPr>
                        <a:t>27%</a:t>
                      </a:r>
                      <a:endParaRPr lang="es-ES" sz="1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isha" pitchFamily="34" charset="-79"/>
                          <a:cs typeface="Gisha" pitchFamily="34" charset="-79"/>
                        </a:rPr>
                        <a:t>17%</a:t>
                      </a:r>
                      <a:endParaRPr lang="es-ES" sz="1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isha" pitchFamily="34" charset="-79"/>
                          <a:cs typeface="Gisha" pitchFamily="34" charset="-79"/>
                        </a:rPr>
                        <a:t>20%</a:t>
                      </a:r>
                      <a:endParaRPr lang="es-ES" sz="1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isha" pitchFamily="34" charset="-79"/>
                          <a:cs typeface="Gisha" pitchFamily="34" charset="-79"/>
                        </a:rPr>
                        <a:t>22%</a:t>
                      </a:r>
                      <a:endParaRPr lang="es-ES" sz="1000" dirty="0">
                        <a:latin typeface="Gisha" pitchFamily="34" charset="-79"/>
                        <a:cs typeface="Gisha" pitchFamily="34" charset="-79"/>
                      </a:endParaRPr>
                    </a:p>
                  </a:txBody>
                  <a:tcPr marL="115716" marR="115716" marT="57858" marB="578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B"/>
                    </a:solidFill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395536" y="4653136"/>
            <a:ext cx="37444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644008" y="4700949"/>
            <a:ext cx="37444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95536" y="4706073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   </a:t>
            </a:r>
            <a:r>
              <a:rPr lang="es-ES" sz="1400" dirty="0" err="1" smtClean="0"/>
              <a:t>Spain</a:t>
            </a:r>
            <a:r>
              <a:rPr lang="es-ES" sz="1400" dirty="0" smtClean="0"/>
              <a:t>         </a:t>
            </a:r>
            <a:r>
              <a:rPr lang="es-ES" sz="1400" dirty="0" err="1" smtClean="0"/>
              <a:t>Germany</a:t>
            </a:r>
            <a:r>
              <a:rPr lang="es-ES" sz="1400" dirty="0" smtClean="0"/>
              <a:t>          </a:t>
            </a:r>
            <a:r>
              <a:rPr lang="es-ES" sz="1400" dirty="0" err="1" smtClean="0"/>
              <a:t>Italy</a:t>
            </a:r>
            <a:r>
              <a:rPr lang="es-ES" sz="1400" dirty="0" smtClean="0"/>
              <a:t>            France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88024" y="473537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   </a:t>
            </a:r>
            <a:r>
              <a:rPr lang="es-ES" sz="1400" dirty="0" err="1" smtClean="0"/>
              <a:t>Spain</a:t>
            </a:r>
            <a:r>
              <a:rPr lang="es-ES" sz="1400" smtClean="0"/>
              <a:t>           Germany</a:t>
            </a:r>
            <a:r>
              <a:rPr lang="es-ES" sz="1400" dirty="0" smtClean="0"/>
              <a:t>          </a:t>
            </a:r>
            <a:r>
              <a:rPr lang="es-ES" sz="1400" dirty="0" err="1" smtClean="0"/>
              <a:t>Italy</a:t>
            </a:r>
            <a:r>
              <a:rPr lang="es-ES" sz="1400" dirty="0" smtClean="0"/>
              <a:t>            France       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7010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344816" cy="1340766"/>
          </a:xfrm>
        </p:spPr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0070C0"/>
                </a:solidFill>
              </a:rPr>
              <a:t>Evolution</a:t>
            </a:r>
            <a:r>
              <a:rPr lang="es-ES" sz="2800" b="1" dirty="0" smtClean="0">
                <a:solidFill>
                  <a:srgbClr val="0070C0"/>
                </a:solidFill>
              </a:rPr>
              <a:t> of </a:t>
            </a:r>
            <a:r>
              <a:rPr lang="es-ES" sz="2800" b="1" dirty="0" err="1" smtClean="0">
                <a:solidFill>
                  <a:srgbClr val="0070C0"/>
                </a:solidFill>
              </a:rPr>
              <a:t>European</a:t>
            </a:r>
            <a:r>
              <a:rPr lang="es-ES" sz="2800" b="1" dirty="0" smtClean="0">
                <a:solidFill>
                  <a:srgbClr val="0070C0"/>
                </a:solidFill>
              </a:rPr>
              <a:t> new </a:t>
            </a:r>
            <a:r>
              <a:rPr lang="es-ES" sz="2800" b="1" dirty="0" err="1" smtClean="0">
                <a:solidFill>
                  <a:srgbClr val="0070C0"/>
                </a:solidFill>
              </a:rPr>
              <a:t>grid-connected</a:t>
            </a:r>
            <a:r>
              <a:rPr lang="es-ES" sz="2800" b="1" dirty="0" smtClean="0">
                <a:solidFill>
                  <a:srgbClr val="0070C0"/>
                </a:solidFill>
              </a:rPr>
              <a:t> PV </a:t>
            </a:r>
            <a:r>
              <a:rPr lang="es-ES" sz="2800" b="1" dirty="0" err="1" smtClean="0">
                <a:solidFill>
                  <a:srgbClr val="0070C0"/>
                </a:solidFill>
              </a:rPr>
              <a:t>power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Capacity</a:t>
            </a:r>
            <a:r>
              <a:rPr lang="es-ES" sz="2800" b="1" dirty="0" smtClean="0">
                <a:solidFill>
                  <a:srgbClr val="0070C0"/>
                </a:solidFill>
              </a:rPr>
              <a:t> (MW)</a:t>
            </a:r>
            <a:endParaRPr lang="es-ES" sz="28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MI PC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" y="1124744"/>
            <a:ext cx="899865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61471" y="544522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 -Observe </a:t>
            </a:r>
            <a:r>
              <a:rPr lang="es-ES" sz="1600" dirty="0" err="1" smtClean="0">
                <a:solidFill>
                  <a:srgbClr val="FF0000"/>
                </a:solidFill>
              </a:rPr>
              <a:t>that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most</a:t>
            </a:r>
            <a:r>
              <a:rPr lang="es-ES" sz="1600" dirty="0" smtClean="0">
                <a:solidFill>
                  <a:srgbClr val="FF0000"/>
                </a:solidFill>
              </a:rPr>
              <a:t> PV </a:t>
            </a:r>
            <a:r>
              <a:rPr lang="es-ES" sz="1600" dirty="0" err="1" smtClean="0">
                <a:solidFill>
                  <a:srgbClr val="FF0000"/>
                </a:solidFill>
              </a:rPr>
              <a:t>systems</a:t>
            </a:r>
            <a:r>
              <a:rPr lang="es-ES" sz="1600" dirty="0" smtClean="0">
                <a:solidFill>
                  <a:srgbClr val="FF0000"/>
                </a:solidFill>
              </a:rPr>
              <a:t> in </a:t>
            </a:r>
            <a:r>
              <a:rPr lang="es-ES" sz="1600" dirty="0" err="1" smtClean="0">
                <a:solidFill>
                  <a:srgbClr val="FF0000"/>
                </a:solidFill>
              </a:rPr>
              <a:t>Spain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were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mounted</a:t>
            </a:r>
            <a:r>
              <a:rPr lang="es-ES" sz="1600" dirty="0" smtClean="0">
                <a:solidFill>
                  <a:srgbClr val="FF0000"/>
                </a:solidFill>
              </a:rPr>
              <a:t> in 2007-2008 </a:t>
            </a:r>
            <a:r>
              <a:rPr lang="es-ES" sz="1600" dirty="0" err="1" smtClean="0">
                <a:solidFill>
                  <a:srgbClr val="FF0000"/>
                </a:solidFill>
              </a:rPr>
              <a:t>with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expensive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system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costs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>
                <a:solidFill>
                  <a:srgbClr val="FF0000"/>
                </a:solidFill>
              </a:rPr>
              <a:t>(</a:t>
            </a:r>
            <a:r>
              <a:rPr lang="es-ES" sz="1600" dirty="0" err="1" smtClean="0">
                <a:solidFill>
                  <a:srgbClr val="FF0000"/>
                </a:solidFill>
              </a:rPr>
              <a:t>the</a:t>
            </a:r>
            <a:r>
              <a:rPr lang="es-ES" sz="1600" dirty="0" smtClean="0">
                <a:solidFill>
                  <a:srgbClr val="FF0000"/>
                </a:solidFill>
              </a:rPr>
              <a:t> L. C. </a:t>
            </a:r>
            <a:r>
              <a:rPr lang="es-ES" sz="1600" dirty="0" err="1" smtClean="0">
                <a:solidFill>
                  <a:srgbClr val="FF0000"/>
                </a:solidFill>
              </a:rPr>
              <a:t>did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not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decrease</a:t>
            </a:r>
            <a:r>
              <a:rPr lang="es-ES" sz="1600" dirty="0" smtClean="0">
                <a:solidFill>
                  <a:srgbClr val="FF0000"/>
                </a:solidFill>
              </a:rPr>
              <a:t> in </a:t>
            </a:r>
            <a:r>
              <a:rPr lang="es-ES" sz="1600" dirty="0" err="1" smtClean="0">
                <a:solidFill>
                  <a:srgbClr val="FF0000"/>
                </a:solidFill>
              </a:rPr>
              <a:t>those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years</a:t>
            </a:r>
            <a:r>
              <a:rPr lang="es-ES" sz="1600" dirty="0" smtClean="0">
                <a:solidFill>
                  <a:srgbClr val="FF0000"/>
                </a:solidFill>
              </a:rPr>
              <a:t>). </a:t>
            </a:r>
            <a:r>
              <a:rPr lang="es-ES" sz="1600" dirty="0" err="1" smtClean="0">
                <a:solidFill>
                  <a:srgbClr val="FF0000"/>
                </a:solidFill>
              </a:rPr>
              <a:t>However</a:t>
            </a:r>
            <a:r>
              <a:rPr lang="es-ES" sz="1600" dirty="0" smtClean="0">
                <a:solidFill>
                  <a:srgbClr val="FF0000"/>
                </a:solidFill>
              </a:rPr>
              <a:t>, in 2011-2013, </a:t>
            </a:r>
            <a:r>
              <a:rPr lang="es-ES" sz="1600" dirty="0" err="1" smtClean="0">
                <a:solidFill>
                  <a:srgbClr val="FF0000"/>
                </a:solidFill>
              </a:rPr>
              <a:t>when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the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modles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were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cheap</a:t>
            </a:r>
            <a:r>
              <a:rPr lang="es-ES" sz="1600" dirty="0" smtClean="0">
                <a:solidFill>
                  <a:srgbClr val="FF0000"/>
                </a:solidFill>
              </a:rPr>
              <a:t>, </a:t>
            </a:r>
            <a:r>
              <a:rPr lang="es-ES" sz="1600" dirty="0" err="1" smtClean="0">
                <a:solidFill>
                  <a:srgbClr val="FF0000"/>
                </a:solidFill>
              </a:rPr>
              <a:t>inversions</a:t>
            </a:r>
            <a:r>
              <a:rPr lang="es-ES" sz="1600" dirty="0" smtClean="0">
                <a:solidFill>
                  <a:srgbClr val="FF0000"/>
                </a:solidFill>
              </a:rPr>
              <a:t> in PV  </a:t>
            </a:r>
            <a:r>
              <a:rPr lang="es-ES" sz="1600" dirty="0" err="1" smtClean="0">
                <a:solidFill>
                  <a:srgbClr val="FF0000"/>
                </a:solidFill>
              </a:rPr>
              <a:t>were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practically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null</a:t>
            </a:r>
            <a:r>
              <a:rPr lang="es-ES" sz="1600" dirty="0" smtClean="0">
                <a:solidFill>
                  <a:srgbClr val="FF0000"/>
                </a:solidFill>
              </a:rPr>
              <a:t>. </a:t>
            </a:r>
            <a:r>
              <a:rPr lang="es-ES" sz="1600" dirty="0" err="1" smtClean="0">
                <a:solidFill>
                  <a:srgbClr val="FF0000"/>
                </a:solidFill>
              </a:rPr>
              <a:t>On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the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contrary</a:t>
            </a:r>
            <a:r>
              <a:rPr lang="es-ES" sz="1600" dirty="0" smtClean="0">
                <a:solidFill>
                  <a:srgbClr val="FF0000"/>
                </a:solidFill>
              </a:rPr>
              <a:t>, </a:t>
            </a:r>
            <a:r>
              <a:rPr lang="es-ES" sz="1600" dirty="0" err="1" smtClean="0">
                <a:solidFill>
                  <a:srgbClr val="FF0000"/>
                </a:solidFill>
              </a:rPr>
              <a:t>Germany</a:t>
            </a:r>
            <a:r>
              <a:rPr lang="es-ES" sz="1600" dirty="0" smtClean="0">
                <a:solidFill>
                  <a:srgbClr val="FF0000"/>
                </a:solidFill>
              </a:rPr>
              <a:t> has </a:t>
            </a:r>
            <a:r>
              <a:rPr lang="es-ES" sz="1600" dirty="0" err="1" smtClean="0">
                <a:solidFill>
                  <a:srgbClr val="FF0000"/>
                </a:solidFill>
              </a:rPr>
              <a:t>shown</a:t>
            </a:r>
            <a:r>
              <a:rPr lang="es-ES" sz="1600" dirty="0" smtClean="0">
                <a:solidFill>
                  <a:srgbClr val="FF0000"/>
                </a:solidFill>
              </a:rPr>
              <a:t> a </a:t>
            </a:r>
            <a:r>
              <a:rPr lang="es-ES" sz="1600" dirty="0" err="1" smtClean="0">
                <a:solidFill>
                  <a:srgbClr val="FF0000"/>
                </a:solidFill>
              </a:rPr>
              <a:t>very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continuous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growth</a:t>
            </a:r>
            <a:r>
              <a:rPr lang="es-ES" sz="1600" dirty="0" smtClean="0">
                <a:solidFill>
                  <a:srgbClr val="FF0000"/>
                </a:solidFill>
              </a:rPr>
              <a:t>. </a:t>
            </a:r>
            <a:r>
              <a:rPr lang="es-ES" sz="1600" dirty="0" err="1" smtClean="0">
                <a:solidFill>
                  <a:srgbClr val="FF0000"/>
                </a:solidFill>
              </a:rPr>
              <a:t>The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growth</a:t>
            </a:r>
            <a:r>
              <a:rPr lang="es-ES" sz="1600" dirty="0" smtClean="0">
                <a:solidFill>
                  <a:srgbClr val="FF0000"/>
                </a:solidFill>
              </a:rPr>
              <a:t> of  PV in </a:t>
            </a:r>
            <a:r>
              <a:rPr lang="es-ES" sz="1600" dirty="0" err="1" smtClean="0">
                <a:solidFill>
                  <a:srgbClr val="FF0000"/>
                </a:solidFill>
              </a:rPr>
              <a:t>Italy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during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the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last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years</a:t>
            </a:r>
            <a:r>
              <a:rPr lang="es-ES" sz="1600" dirty="0" smtClean="0">
                <a:solidFill>
                  <a:srgbClr val="FF0000"/>
                </a:solidFill>
              </a:rPr>
              <a:t> has </a:t>
            </a:r>
            <a:r>
              <a:rPr lang="es-ES" sz="1600" dirty="0" err="1" smtClean="0">
                <a:solidFill>
                  <a:srgbClr val="FF0000"/>
                </a:solidFill>
              </a:rPr>
              <a:t>been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remarkable</a:t>
            </a:r>
            <a:endParaRPr lang="es-ES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pic>
        <p:nvPicPr>
          <p:cNvPr id="7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1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 PC\Desktop\Captur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484784"/>
            <a:ext cx="7693048" cy="48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27584" y="87268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           </a:t>
            </a:r>
            <a:r>
              <a:rPr lang="es-ES" sz="2400" b="1" dirty="0" err="1" smtClean="0">
                <a:solidFill>
                  <a:srgbClr val="002060"/>
                </a:solidFill>
              </a:rPr>
              <a:t>Learning</a:t>
            </a:r>
            <a:r>
              <a:rPr lang="es-ES" sz="2400" b="1" dirty="0" smtClean="0">
                <a:solidFill>
                  <a:srgbClr val="002060"/>
                </a:solidFill>
              </a:rPr>
              <a:t> Curve </a:t>
            </a:r>
            <a:r>
              <a:rPr lang="es-ES" sz="2400" b="1" dirty="0" err="1" smtClean="0">
                <a:solidFill>
                  <a:srgbClr val="002060"/>
                </a:solidFill>
              </a:rPr>
              <a:t>for</a:t>
            </a:r>
            <a:r>
              <a:rPr lang="es-ES" sz="2400" b="1" dirty="0" smtClean="0">
                <a:solidFill>
                  <a:srgbClr val="002060"/>
                </a:solidFill>
              </a:rPr>
              <a:t> PV modules (1976-2013)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err="1" smtClean="0">
                <a:solidFill>
                  <a:srgbClr val="0070C0"/>
                </a:solidFill>
              </a:rPr>
              <a:t>Power</a:t>
            </a:r>
            <a:r>
              <a:rPr lang="es-ES" sz="2400" b="1" dirty="0" smtClean="0">
                <a:solidFill>
                  <a:srgbClr val="0070C0"/>
                </a:solidFill>
              </a:rPr>
              <a:t> (MW) </a:t>
            </a:r>
            <a:r>
              <a:rPr lang="es-ES" sz="2400" b="1" dirty="0" err="1">
                <a:solidFill>
                  <a:srgbClr val="0070C0"/>
                </a:solidFill>
              </a:rPr>
              <a:t>d</a:t>
            </a:r>
            <a:r>
              <a:rPr lang="es-ES" sz="2400" b="1" dirty="0" err="1" smtClean="0">
                <a:solidFill>
                  <a:srgbClr val="0070C0"/>
                </a:solidFill>
              </a:rPr>
              <a:t>emand</a:t>
            </a:r>
            <a:r>
              <a:rPr lang="es-ES" sz="2400" b="1" dirty="0" smtClean="0">
                <a:solidFill>
                  <a:srgbClr val="0070C0"/>
                </a:solidFill>
              </a:rPr>
              <a:t>  of </a:t>
            </a:r>
            <a:r>
              <a:rPr lang="es-ES" sz="2400" b="1" dirty="0" err="1" smtClean="0">
                <a:solidFill>
                  <a:srgbClr val="0070C0"/>
                </a:solidFill>
              </a:rPr>
              <a:t>electricity</a:t>
            </a:r>
            <a:r>
              <a:rPr lang="es-ES" sz="2400" b="1" dirty="0" smtClean="0">
                <a:solidFill>
                  <a:srgbClr val="0070C0"/>
                </a:solidFill>
              </a:rPr>
              <a:t> (2013) in </a:t>
            </a:r>
            <a:r>
              <a:rPr lang="es-ES" sz="2400" b="1" dirty="0" err="1" smtClean="0">
                <a:solidFill>
                  <a:srgbClr val="0070C0"/>
                </a:solidFill>
              </a:rPr>
              <a:t>Spain</a:t>
            </a:r>
            <a:r>
              <a:rPr lang="es-ES" sz="2400" b="1" dirty="0" smtClean="0">
                <a:solidFill>
                  <a:srgbClr val="0070C0"/>
                </a:solidFill>
              </a:rPr>
              <a:t/>
            </a:r>
            <a:br>
              <a:rPr lang="es-ES" sz="2400" b="1" dirty="0" smtClean="0">
                <a:solidFill>
                  <a:srgbClr val="0070C0"/>
                </a:solidFill>
              </a:rPr>
            </a:br>
            <a:r>
              <a:rPr lang="es-ES" sz="2000" b="1" dirty="0" smtClean="0">
                <a:solidFill>
                  <a:srgbClr val="C00000"/>
                </a:solidFill>
              </a:rPr>
              <a:t>(</a:t>
            </a:r>
            <a:r>
              <a:rPr lang="es-ES" sz="2000" b="1" dirty="0" err="1" smtClean="0">
                <a:solidFill>
                  <a:srgbClr val="C00000"/>
                </a:solidFill>
              </a:rPr>
              <a:t>The</a:t>
            </a:r>
            <a:r>
              <a:rPr lang="es-ES" sz="2000" b="1" dirty="0" smtClean="0">
                <a:solidFill>
                  <a:srgbClr val="C00000"/>
                </a:solidFill>
              </a:rPr>
              <a:t> total </a:t>
            </a:r>
            <a:r>
              <a:rPr lang="es-ES" sz="2000" b="1" dirty="0" err="1" smtClean="0">
                <a:solidFill>
                  <a:srgbClr val="C00000"/>
                </a:solidFill>
              </a:rPr>
              <a:t>installed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power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is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about</a:t>
            </a:r>
            <a:r>
              <a:rPr lang="es-ES" sz="2000" b="1" dirty="0" smtClean="0">
                <a:solidFill>
                  <a:srgbClr val="C00000"/>
                </a:solidFill>
              </a:rPr>
              <a:t> 100,000 MW)</a:t>
            </a:r>
            <a:endParaRPr lang="es-ES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MI PC\Desktop\Pot in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1" y="1268761"/>
            <a:ext cx="8727466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 flipH="1">
            <a:off x="549037" y="5085184"/>
            <a:ext cx="804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70C0"/>
                </a:solidFill>
              </a:rPr>
              <a:t>Observe </a:t>
            </a:r>
            <a:r>
              <a:rPr lang="es-ES" sz="1600" dirty="0" err="1" smtClean="0">
                <a:solidFill>
                  <a:srgbClr val="0070C0"/>
                </a:solidFill>
              </a:rPr>
              <a:t>that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maximum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power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demand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is</a:t>
            </a:r>
            <a:r>
              <a:rPr lang="es-ES" sz="1600" dirty="0" smtClean="0">
                <a:solidFill>
                  <a:srgbClr val="0070C0"/>
                </a:solidFill>
              </a:rPr>
              <a:t>  44 GW (</a:t>
            </a:r>
            <a:r>
              <a:rPr lang="es-ES" sz="1600" dirty="0" err="1" smtClean="0">
                <a:solidFill>
                  <a:srgbClr val="0070C0"/>
                </a:solidFill>
              </a:rPr>
              <a:t>almost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twice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the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minimum</a:t>
            </a:r>
            <a:r>
              <a:rPr lang="es-ES" sz="1600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0070C0"/>
                </a:solidFill>
              </a:rPr>
              <a:t>There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is</a:t>
            </a:r>
            <a:r>
              <a:rPr lang="es-ES" sz="1600" dirty="0" smtClean="0">
                <a:solidFill>
                  <a:srgbClr val="0070C0"/>
                </a:solidFill>
              </a:rPr>
              <a:t> a </a:t>
            </a:r>
            <a:r>
              <a:rPr lang="es-ES" sz="1600" dirty="0" err="1" smtClean="0">
                <a:solidFill>
                  <a:srgbClr val="0070C0"/>
                </a:solidFill>
              </a:rPr>
              <a:t>large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overcapacity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since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the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system</a:t>
            </a:r>
            <a:r>
              <a:rPr lang="es-ES" sz="1600" dirty="0" smtClean="0">
                <a:solidFill>
                  <a:srgbClr val="0070C0"/>
                </a:solidFill>
              </a:rPr>
              <a:t> has more </a:t>
            </a:r>
            <a:r>
              <a:rPr lang="es-ES" sz="1600" dirty="0" err="1" smtClean="0">
                <a:solidFill>
                  <a:srgbClr val="0070C0"/>
                </a:solidFill>
              </a:rPr>
              <a:t>than</a:t>
            </a:r>
            <a:r>
              <a:rPr lang="es-ES" sz="1600" dirty="0" smtClean="0">
                <a:solidFill>
                  <a:srgbClr val="0070C0"/>
                </a:solidFill>
              </a:rPr>
              <a:t> 100 GW </a:t>
            </a:r>
            <a:r>
              <a:rPr lang="es-ES" sz="1600" dirty="0" err="1" smtClean="0">
                <a:solidFill>
                  <a:srgbClr val="0070C0"/>
                </a:solidFill>
              </a:rPr>
              <a:t>installed</a:t>
            </a:r>
            <a:r>
              <a:rPr lang="es-ES" sz="16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0070C0"/>
                </a:solidFill>
              </a:rPr>
              <a:t>It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should</a:t>
            </a:r>
            <a:r>
              <a:rPr lang="es-ES" sz="1600" dirty="0" smtClean="0">
                <a:solidFill>
                  <a:srgbClr val="0070C0"/>
                </a:solidFill>
              </a:rPr>
              <a:t> be </a:t>
            </a:r>
            <a:r>
              <a:rPr lang="es-ES" sz="1600" dirty="0" err="1" smtClean="0">
                <a:solidFill>
                  <a:srgbClr val="0070C0"/>
                </a:solidFill>
              </a:rPr>
              <a:t>considered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the</a:t>
            </a:r>
            <a:r>
              <a:rPr lang="es-ES" sz="1600" dirty="0" smtClean="0">
                <a:solidFill>
                  <a:srgbClr val="0070C0"/>
                </a:solidFill>
              </a:rPr>
              <a:t> “Island </a:t>
            </a:r>
            <a:r>
              <a:rPr lang="es-ES" sz="1600" dirty="0" err="1" smtClean="0">
                <a:solidFill>
                  <a:srgbClr val="0070C0"/>
                </a:solidFill>
              </a:rPr>
              <a:t>effect</a:t>
            </a:r>
            <a:r>
              <a:rPr lang="es-ES" sz="1600" dirty="0" smtClean="0">
                <a:solidFill>
                  <a:srgbClr val="0070C0"/>
                </a:solidFill>
              </a:rPr>
              <a:t>” , (</a:t>
            </a:r>
            <a:r>
              <a:rPr lang="es-ES" sz="1600" dirty="0" err="1" smtClean="0">
                <a:solidFill>
                  <a:srgbClr val="0070C0"/>
                </a:solidFill>
              </a:rPr>
              <a:t>few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interconnections</a:t>
            </a:r>
            <a:r>
              <a:rPr lang="es-ES" sz="1600" dirty="0" smtClean="0">
                <a:solidFill>
                  <a:srgbClr val="0070C0"/>
                </a:solidFill>
              </a:rPr>
              <a:t>), </a:t>
            </a:r>
            <a:r>
              <a:rPr lang="es-ES" sz="1600" dirty="0" err="1" smtClean="0">
                <a:solidFill>
                  <a:srgbClr val="0070C0"/>
                </a:solidFill>
              </a:rPr>
              <a:t>high</a:t>
            </a:r>
            <a:r>
              <a:rPr lang="es-ES" sz="1600" dirty="0" smtClean="0">
                <a:solidFill>
                  <a:srgbClr val="0070C0"/>
                </a:solidFill>
              </a:rPr>
              <a:t> % of </a:t>
            </a:r>
            <a:r>
              <a:rPr lang="es-ES" sz="1600" dirty="0" err="1" smtClean="0">
                <a:solidFill>
                  <a:srgbClr val="0070C0"/>
                </a:solidFill>
              </a:rPr>
              <a:t>renewables</a:t>
            </a:r>
            <a:r>
              <a:rPr lang="es-ES" sz="1600" dirty="0">
                <a:solidFill>
                  <a:srgbClr val="0070C0"/>
                </a:solidFill>
              </a:rPr>
              <a:t> </a:t>
            </a:r>
            <a:r>
              <a:rPr lang="es-ES" sz="1600" dirty="0" smtClean="0">
                <a:solidFill>
                  <a:srgbClr val="0070C0"/>
                </a:solidFill>
              </a:rPr>
              <a:t>. .</a:t>
            </a:r>
            <a:endParaRPr lang="es-ES" sz="1600" dirty="0">
              <a:solidFill>
                <a:srgbClr val="0070C0"/>
              </a:solidFill>
            </a:endParaRPr>
          </a:p>
        </p:txBody>
      </p:sp>
      <p:cxnSp>
        <p:nvCxnSpPr>
          <p:cNvPr id="5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7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Sources</a:t>
            </a:r>
            <a:r>
              <a:rPr lang="es-ES" sz="2800" b="1" dirty="0" smtClean="0">
                <a:solidFill>
                  <a:srgbClr val="0070C0"/>
                </a:solidFill>
              </a:rPr>
              <a:t> of </a:t>
            </a:r>
            <a:r>
              <a:rPr lang="es-ES" sz="2800" b="1" dirty="0" err="1" smtClean="0">
                <a:solidFill>
                  <a:srgbClr val="0070C0"/>
                </a:solidFill>
              </a:rPr>
              <a:t>electricity</a:t>
            </a:r>
            <a:r>
              <a:rPr lang="es-ES" sz="2800" b="1" dirty="0" smtClean="0">
                <a:solidFill>
                  <a:srgbClr val="0070C0"/>
                </a:solidFill>
              </a:rPr>
              <a:t> (2013) in </a:t>
            </a:r>
            <a:r>
              <a:rPr lang="es-ES" sz="2800" b="1" dirty="0" err="1" smtClean="0">
                <a:solidFill>
                  <a:srgbClr val="0070C0"/>
                </a:solidFill>
              </a:rPr>
              <a:t>Spain</a:t>
            </a:r>
            <a:endParaRPr lang="es-E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329467"/>
              </p:ext>
            </p:extLst>
          </p:nvPr>
        </p:nvGraphicFramePr>
        <p:xfrm>
          <a:off x="-182270" y="1484784"/>
          <a:ext cx="932627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7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18475" r="6567" b="8450"/>
          <a:stretch/>
        </p:blipFill>
        <p:spPr>
          <a:xfrm>
            <a:off x="573206" y="1433015"/>
            <a:ext cx="7970293" cy="462659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691680" y="1916832"/>
            <a:ext cx="2304256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Current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Tarif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deficit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39,000 M€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40466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0070C0"/>
                </a:solidFill>
              </a:rPr>
              <a:t>Annual</a:t>
            </a:r>
            <a:r>
              <a:rPr lang="es-ES" sz="2000" b="1" dirty="0" smtClean="0">
                <a:solidFill>
                  <a:srgbClr val="0070C0"/>
                </a:solidFill>
              </a:rPr>
              <a:t> and </a:t>
            </a:r>
            <a:r>
              <a:rPr lang="es-ES" sz="2000" b="1" dirty="0" err="1" smtClean="0">
                <a:solidFill>
                  <a:srgbClr val="0070C0"/>
                </a:solidFill>
              </a:rPr>
              <a:t>accumulated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electricity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tariff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deficit</a:t>
            </a:r>
            <a:r>
              <a:rPr lang="es-ES" sz="2000" b="1" dirty="0" smtClean="0">
                <a:solidFill>
                  <a:srgbClr val="0070C0"/>
                </a:solidFill>
              </a:rPr>
              <a:t> (to 2013).</a:t>
            </a:r>
          </a:p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 (In </a:t>
            </a:r>
            <a:r>
              <a:rPr lang="es-ES" sz="2000" b="1" dirty="0" err="1" smtClean="0">
                <a:solidFill>
                  <a:srgbClr val="0070C0"/>
                </a:solidFill>
              </a:rPr>
              <a:t>million</a:t>
            </a:r>
            <a:r>
              <a:rPr lang="es-ES" sz="2000" b="1" dirty="0" smtClean="0">
                <a:solidFill>
                  <a:srgbClr val="0070C0"/>
                </a:solidFill>
              </a:rPr>
              <a:t> €)</a:t>
            </a:r>
            <a:endParaRPr lang="es-ES" sz="2000" b="1" dirty="0">
              <a:solidFill>
                <a:srgbClr val="0070C0"/>
              </a:solidFill>
            </a:endParaRPr>
          </a:p>
        </p:txBody>
      </p:sp>
      <p:cxnSp>
        <p:nvCxnSpPr>
          <p:cNvPr id="5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8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04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1083</Words>
  <Application>Microsoft Office PowerPoint</Application>
  <PresentationFormat>Presentación en pantalla (4:3)</PresentationFormat>
  <Paragraphs>115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Recent Spanish developments on renewables and some consequences</vt:lpstr>
      <vt:lpstr>Arguments for the strong development of  Renewables in Spain</vt:lpstr>
      <vt:lpstr>Evolution of global PV and Wind cumulative installed capacity (GW)</vt:lpstr>
      <vt:lpstr>RENEWABLE POWER &amp; ENERGY (2013)</vt:lpstr>
      <vt:lpstr>Evolution of European new grid-connected PV power Capacity (MW)</vt:lpstr>
      <vt:lpstr>Presentación de PowerPoint</vt:lpstr>
      <vt:lpstr>Power (MW) demand  of electricity (2013) in Spain (The total installed power is about 100,000 MW)</vt:lpstr>
      <vt:lpstr> Sources of electricity (2013) in Spain</vt:lpstr>
      <vt:lpstr>Presentación de PowerPoint</vt:lpstr>
      <vt:lpstr>Evolution of bonuses to renewables in Spain (2006-2014*)</vt:lpstr>
      <vt:lpstr>Presentación de PowerPoint</vt:lpstr>
      <vt:lpstr>Appeals against the new Spanish Decree-law and international requests for commercial arbitration</vt:lpstr>
      <vt:lpstr>International interconnections:  Spain     Europe (I)</vt:lpstr>
      <vt:lpstr>International interconnections (II)</vt:lpstr>
      <vt:lpstr>Electricity Storage (I)</vt:lpstr>
      <vt:lpstr>Presentación de PowerPoint</vt:lpstr>
      <vt:lpstr>Presentación de PowerPoint</vt:lpstr>
      <vt:lpstr>        Is Spain on track with the EU 20-20-20 Directive on renewable energy?         Percentage of present situation (blue) and EU objective year 2020 (red)  </vt:lpstr>
      <vt:lpstr>PV future prospects for Europe</vt:lpstr>
      <vt:lpstr>Presentación de PowerPoint</vt:lpstr>
      <vt:lpstr>European 2050 Energy Roadmap and Targets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Spanish developments on renewables and some consequences</dc:title>
  <dc:creator>MI PC</dc:creator>
  <cp:lastModifiedBy>MI PC</cp:lastModifiedBy>
  <cp:revision>108</cp:revision>
  <dcterms:created xsi:type="dcterms:W3CDTF">2014-10-30T10:38:05Z</dcterms:created>
  <dcterms:modified xsi:type="dcterms:W3CDTF">2014-11-12T10:05:08Z</dcterms:modified>
</cp:coreProperties>
</file>